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3" r:id="rId3"/>
    <p:sldId id="258" r:id="rId4"/>
    <p:sldId id="259" r:id="rId5"/>
    <p:sldId id="260" r:id="rId6"/>
    <p:sldId id="274" r:id="rId7"/>
    <p:sldId id="265" r:id="rId8"/>
    <p:sldId id="264" r:id="rId9"/>
    <p:sldId id="266" r:id="rId10"/>
    <p:sldId id="267" r:id="rId11"/>
    <p:sldId id="268" r:id="rId12"/>
    <p:sldId id="269" r:id="rId13"/>
    <p:sldId id="270" r:id="rId14"/>
    <p:sldId id="271" r:id="rId15"/>
    <p:sldId id="272" r:id="rId16"/>
    <p:sldId id="273" r:id="rId17"/>
    <p:sldId id="262"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1" d="100"/>
          <a:sy n="91" d="100"/>
        </p:scale>
        <p:origin x="-786" y="-5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ED4CB4-ABDA-43A7-A05E-39E6E671A52C}" type="datetimeFigureOut">
              <a:rPr lang="en-US" smtClean="0"/>
              <a:t>5/30/2022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24CD0-D0EB-4BE4-9A32-9227ABC31E2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F24CD0-D0EB-4BE4-9A32-9227ABC31E25}"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5/30/2022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3950"/>
            <a:ext cx="7772400" cy="1102519"/>
          </a:xfrm>
        </p:spPr>
        <p:txBody>
          <a:bodyPr/>
          <a:lstStyle/>
          <a:p>
            <a:r>
              <a:rPr lang="en-US" b="1" dirty="0" smtClean="0">
                <a:solidFill>
                  <a:srgbClr val="FF0000"/>
                </a:solidFill>
              </a:rPr>
              <a:t>Role of PRIs in CSS</a:t>
            </a:r>
            <a:endParaRPr lang="en-US" b="1" dirty="0">
              <a:solidFill>
                <a:srgbClr val="FF0000"/>
              </a:solidFill>
            </a:endParaRPr>
          </a:p>
        </p:txBody>
      </p:sp>
      <p:sp>
        <p:nvSpPr>
          <p:cNvPr id="3" name="Subtitle 2"/>
          <p:cNvSpPr>
            <a:spLocks noGrp="1"/>
          </p:cNvSpPr>
          <p:nvPr>
            <p:ph type="subTitle" idx="1"/>
          </p:nvPr>
        </p:nvSpPr>
        <p:spPr/>
        <p:txBody>
          <a:bodyPr>
            <a:noAutofit/>
          </a:bodyPr>
          <a:lstStyle/>
          <a:p>
            <a:r>
              <a:rPr lang="en-US" sz="2800" b="1" dirty="0" smtClean="0">
                <a:solidFill>
                  <a:srgbClr val="0070C0"/>
                </a:solidFill>
              </a:rPr>
              <a:t>Dr. AK Bhanja</a:t>
            </a:r>
          </a:p>
          <a:p>
            <a:r>
              <a:rPr lang="en-US" sz="2800" b="1" dirty="0" smtClean="0">
                <a:solidFill>
                  <a:srgbClr val="0070C0"/>
                </a:solidFill>
              </a:rPr>
              <a:t>Associate Professor </a:t>
            </a:r>
          </a:p>
          <a:p>
            <a:r>
              <a:rPr lang="en-US" sz="2800" b="1" dirty="0" smtClean="0">
                <a:solidFill>
                  <a:srgbClr val="0070C0"/>
                </a:solidFill>
              </a:rPr>
              <a:t>NIRDPR</a:t>
            </a:r>
            <a:endParaRPr lang="en-US" sz="28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90550"/>
          </a:xfrm>
        </p:spPr>
        <p:txBody>
          <a:bodyPr>
            <a:normAutofit fontScale="90000"/>
          </a:bodyPr>
          <a:lstStyle/>
          <a:p>
            <a:r>
              <a:rPr lang="en-US" b="1" dirty="0" smtClean="0"/>
              <a:t>Child friendly village</a:t>
            </a:r>
            <a:endParaRPr lang="en-US" dirty="0"/>
          </a:p>
        </p:txBody>
      </p:sp>
      <p:graphicFrame>
        <p:nvGraphicFramePr>
          <p:cNvPr id="4" name="Content Placeholder 3"/>
          <p:cNvGraphicFramePr>
            <a:graphicFrameLocks noGrp="1"/>
          </p:cNvGraphicFramePr>
          <p:nvPr>
            <p:ph idx="1"/>
          </p:nvPr>
        </p:nvGraphicFramePr>
        <p:xfrm>
          <a:off x="152400" y="702565"/>
          <a:ext cx="8839202" cy="4440935"/>
        </p:xfrm>
        <a:graphic>
          <a:graphicData uri="http://schemas.openxmlformats.org/drawingml/2006/table">
            <a:tbl>
              <a:tblPr firstRow="1" bandRow="1">
                <a:tableStyleId>{5C22544A-7EE6-4342-B048-85BDC9FD1C3A}</a:tableStyleId>
              </a:tblPr>
              <a:tblGrid>
                <a:gridCol w="533400"/>
                <a:gridCol w="1524002"/>
                <a:gridCol w="1752600"/>
                <a:gridCol w="5029200"/>
              </a:tblGrid>
              <a:tr h="393609">
                <a:tc>
                  <a:txBody>
                    <a:bodyPr/>
                    <a:lstStyle/>
                    <a:p>
                      <a:pPr algn="ctr">
                        <a:lnSpc>
                          <a:spcPct val="115000"/>
                        </a:lnSpc>
                        <a:spcAft>
                          <a:spcPts val="0"/>
                        </a:spcAft>
                      </a:pPr>
                      <a:r>
                        <a:rPr lang="en-US" sz="1100" b="1" dirty="0" err="1">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Name of   Scheme </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a:latin typeface="Times New Roman"/>
                          <a:ea typeface="Calibri"/>
                          <a:cs typeface="Mangal"/>
                        </a:rPr>
                        <a:t>Whether Funds released to  PRI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Role  of  Panchayat</a:t>
                      </a:r>
                      <a:endParaRPr lang="en-US" sz="1100" dirty="0">
                        <a:latin typeface="Calibri"/>
                        <a:ea typeface="Calibri"/>
                        <a:cs typeface="Mangal"/>
                      </a:endParaRPr>
                    </a:p>
                  </a:txBody>
                  <a:tcPr marL="68580" marR="68580" marT="0" marB="0"/>
                </a:tc>
              </a:tr>
              <a:tr h="787218">
                <a:tc>
                  <a:txBody>
                    <a:bodyPr/>
                    <a:lstStyle/>
                    <a:p>
                      <a:pPr algn="just">
                        <a:lnSpc>
                          <a:spcPct val="115000"/>
                        </a:lnSpc>
                        <a:spcAft>
                          <a:spcPts val="0"/>
                        </a:spcAft>
                      </a:pPr>
                      <a:r>
                        <a:rPr lang="en-US" sz="1100" dirty="0">
                          <a:latin typeface="Times New Roman"/>
                          <a:ea typeface="Calibri"/>
                          <a:cs typeface="Mangal"/>
                        </a:rPr>
                        <a:t>1</a:t>
                      </a:r>
                      <a:endParaRPr lang="en-US" sz="1100" dirty="0">
                        <a:latin typeface="Calibri"/>
                        <a:ea typeface="Calibri"/>
                        <a:cs typeface="Mangal"/>
                      </a:endParaRPr>
                    </a:p>
                  </a:txBody>
                  <a:tcPr marL="68580" marR="68580" marT="0" marB="0"/>
                </a:tc>
                <a:tc>
                  <a:txBody>
                    <a:bodyPr/>
                    <a:lstStyle/>
                    <a:p>
                      <a:pPr>
                        <a:spcAft>
                          <a:spcPts val="0"/>
                        </a:spcAft>
                      </a:pPr>
                      <a:r>
                        <a:rPr lang="en-US" sz="1100" dirty="0">
                          <a:latin typeface="Times New Roman"/>
                          <a:cs typeface="Mangal"/>
                        </a:rPr>
                        <a:t> </a:t>
                      </a:r>
                      <a:r>
                        <a:rPr lang="en-US" sz="1100" dirty="0" err="1">
                          <a:latin typeface="Times New Roman"/>
                          <a:cs typeface="Mangal"/>
                        </a:rPr>
                        <a:t>Samagra</a:t>
                      </a:r>
                      <a:r>
                        <a:rPr lang="en-US" sz="1100" dirty="0">
                          <a:latin typeface="Times New Roman"/>
                          <a:cs typeface="Mangal"/>
                        </a:rPr>
                        <a:t> </a:t>
                      </a:r>
                      <a:r>
                        <a:rPr lang="en-US" sz="1100" dirty="0" err="1">
                          <a:latin typeface="Times New Roman"/>
                          <a:cs typeface="Mangal"/>
                        </a:rPr>
                        <a:t>Shiksha</a:t>
                      </a:r>
                      <a:r>
                        <a:rPr lang="en-US" sz="1100" dirty="0">
                          <a:latin typeface="Times New Roman"/>
                          <a:cs typeface="Mangal"/>
                        </a:rPr>
                        <a:t>  </a:t>
                      </a:r>
                      <a:endParaRPr lang="en-US" sz="1100" dirty="0">
                        <a:latin typeface="Calibri"/>
                        <a:cs typeface="Mangal"/>
                      </a:endParaRPr>
                    </a:p>
                  </a:txBody>
                  <a:tcPr marL="68580" marR="68580" marT="0" marB="0"/>
                </a:tc>
                <a:tc>
                  <a:txBody>
                    <a:bodyPr/>
                    <a:lstStyle/>
                    <a:p>
                      <a:pPr algn="just">
                        <a:lnSpc>
                          <a:spcPct val="115000"/>
                        </a:lnSpc>
                        <a:spcAft>
                          <a:spcPts val="0"/>
                        </a:spcAft>
                      </a:pPr>
                      <a:r>
                        <a:rPr lang="en-US" sz="1100" dirty="0">
                          <a:latin typeface="Times New Roman"/>
                          <a:ea typeface="Times New Roman"/>
                          <a:cs typeface="Mangal"/>
                        </a:rPr>
                        <a:t>No Funds released to PRIs</a:t>
                      </a:r>
                      <a:endParaRPr lang="en-US" sz="1100" dirty="0">
                        <a:latin typeface="Calibri"/>
                        <a:ea typeface="Calibri"/>
                        <a:cs typeface="Mangal"/>
                      </a:endParaRPr>
                    </a:p>
                  </a:txBody>
                  <a:tcPr marL="68580" marR="68580" marT="0" marB="0"/>
                </a:tc>
                <a:tc>
                  <a:txBody>
                    <a:bodyPr/>
                    <a:lstStyle/>
                    <a:p>
                      <a:pPr algn="just">
                        <a:lnSpc>
                          <a:spcPct val="115000"/>
                        </a:lnSpc>
                        <a:spcAft>
                          <a:spcPts val="0"/>
                        </a:spcAft>
                      </a:pPr>
                      <a:r>
                        <a:rPr lang="en-US" sz="1100" dirty="0" err="1">
                          <a:solidFill>
                            <a:srgbClr val="333333"/>
                          </a:solidFill>
                          <a:latin typeface="Times New Roman"/>
                          <a:ea typeface="Times New Roman"/>
                          <a:cs typeface="Mangal"/>
                        </a:rPr>
                        <a:t>Panchayats</a:t>
                      </a:r>
                      <a:r>
                        <a:rPr lang="en-US" sz="1100" dirty="0">
                          <a:solidFill>
                            <a:srgbClr val="333333"/>
                          </a:solidFill>
                          <a:latin typeface="Times New Roman"/>
                          <a:ea typeface="Times New Roman"/>
                          <a:cs typeface="Mangal"/>
                        </a:rPr>
                        <a:t> create an enabling environment for realizing the rights of children under the RTE Act through mass </a:t>
                      </a:r>
                      <a:r>
                        <a:rPr lang="en-US" sz="1100" dirty="0" err="1">
                          <a:solidFill>
                            <a:srgbClr val="333333"/>
                          </a:solidFill>
                          <a:latin typeface="Times New Roman"/>
                          <a:ea typeface="Times New Roman"/>
                          <a:cs typeface="Mangal"/>
                        </a:rPr>
                        <a:t>mobilisation</a:t>
                      </a:r>
                      <a:r>
                        <a:rPr lang="en-US" sz="1100" dirty="0">
                          <a:solidFill>
                            <a:srgbClr val="333333"/>
                          </a:solidFill>
                          <a:latin typeface="Times New Roman"/>
                          <a:ea typeface="Times New Roman"/>
                          <a:cs typeface="Mangal"/>
                        </a:rPr>
                        <a:t> campaign </a:t>
                      </a:r>
                      <a:r>
                        <a:rPr lang="en-US" sz="1100" dirty="0">
                          <a:latin typeface="Times New Roman"/>
                          <a:ea typeface="Calibri"/>
                          <a:cs typeface="Mangal"/>
                        </a:rPr>
                        <a:t>to ensure inclusive and equitable quality education from pre-school to senior secondary stage </a:t>
                      </a:r>
                      <a:endParaRPr lang="en-US" sz="1100" dirty="0">
                        <a:latin typeface="Calibri"/>
                        <a:ea typeface="Calibri"/>
                        <a:cs typeface="Mangal"/>
                      </a:endParaRPr>
                    </a:p>
                  </a:txBody>
                  <a:tcPr marL="68580" marR="68580" marT="0" marB="0"/>
                </a:tc>
              </a:tr>
              <a:tr h="684537">
                <a:tc>
                  <a:txBody>
                    <a:bodyPr/>
                    <a:lstStyle/>
                    <a:p>
                      <a:pPr algn="just">
                        <a:lnSpc>
                          <a:spcPct val="115000"/>
                        </a:lnSpc>
                        <a:spcAft>
                          <a:spcPts val="0"/>
                        </a:spcAft>
                      </a:pPr>
                      <a:r>
                        <a:rPr lang="en-US" sz="1100">
                          <a:latin typeface="Times New Roman"/>
                          <a:ea typeface="Calibri"/>
                          <a:cs typeface="Mangal"/>
                        </a:rPr>
                        <a:t>2</a:t>
                      </a:r>
                      <a:endParaRPr lang="en-US" sz="1100">
                        <a:latin typeface="Calibri"/>
                        <a:ea typeface="Calibri"/>
                        <a:cs typeface="Mangal"/>
                      </a:endParaRPr>
                    </a:p>
                  </a:txBody>
                  <a:tcPr marL="68580" marR="68580" marT="0" marB="0"/>
                </a:tc>
                <a:tc>
                  <a:txBody>
                    <a:bodyPr/>
                    <a:lstStyle/>
                    <a:p>
                      <a:pPr>
                        <a:spcAft>
                          <a:spcPts val="0"/>
                        </a:spcAft>
                      </a:pPr>
                      <a:r>
                        <a:rPr lang="en-US" sz="1100">
                          <a:latin typeface="Times New Roman"/>
                          <a:cs typeface="Mangal"/>
                        </a:rPr>
                        <a:t>National Program for Education of Girls at Elementary Education (NPEGEL) </a:t>
                      </a:r>
                      <a:endParaRPr lang="en-US" sz="1100">
                        <a:latin typeface="Calibri"/>
                        <a:cs typeface="Mangal"/>
                      </a:endParaRPr>
                    </a:p>
                  </a:txBody>
                  <a:tcPr marL="68580" marR="68580" marT="0" marB="0"/>
                </a:tc>
                <a:tc>
                  <a:txBody>
                    <a:bodyPr/>
                    <a:lstStyle/>
                    <a:p>
                      <a:pPr>
                        <a:lnSpc>
                          <a:spcPct val="115000"/>
                        </a:lnSpc>
                        <a:spcAft>
                          <a:spcPts val="0"/>
                        </a:spcAft>
                      </a:pPr>
                      <a:r>
                        <a:rPr lang="en-US" sz="11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100" dirty="0" err="1">
                          <a:latin typeface="Times New Roman"/>
                          <a:ea typeface="Calibri"/>
                          <a:cs typeface="Mangal"/>
                        </a:rPr>
                        <a:t>Panchayats</a:t>
                      </a:r>
                      <a:r>
                        <a:rPr lang="en-US" sz="1100" dirty="0">
                          <a:latin typeface="Times New Roman"/>
                          <a:ea typeface="Calibri"/>
                          <a:cs typeface="Mangal"/>
                        </a:rPr>
                        <a:t>  reach  all girls, not enrolled in school and break gender stereotypes and to make sure girls get a good education at the elementary level</a:t>
                      </a:r>
                      <a:r>
                        <a:rPr lang="en-US" sz="1100" dirty="0">
                          <a:solidFill>
                            <a:srgbClr val="333333"/>
                          </a:solidFill>
                          <a:latin typeface="Times New Roman"/>
                          <a:ea typeface="Times New Roman"/>
                          <a:cs typeface="Mangal"/>
                        </a:rPr>
                        <a:t> </a:t>
                      </a:r>
                      <a:endParaRPr lang="en-US" sz="1100" dirty="0">
                        <a:latin typeface="Calibri"/>
                        <a:ea typeface="Calibri"/>
                        <a:cs typeface="Mangal"/>
                      </a:endParaRPr>
                    </a:p>
                  </a:txBody>
                  <a:tcPr marL="68580" marR="68580" marT="0" marB="0"/>
                </a:tc>
              </a:tr>
              <a:tr h="787218">
                <a:tc>
                  <a:txBody>
                    <a:bodyPr/>
                    <a:lstStyle/>
                    <a:p>
                      <a:pPr algn="just">
                        <a:lnSpc>
                          <a:spcPct val="115000"/>
                        </a:lnSpc>
                        <a:spcAft>
                          <a:spcPts val="0"/>
                        </a:spcAft>
                      </a:pPr>
                      <a:r>
                        <a:rPr lang="en-US" sz="1100">
                          <a:latin typeface="Times New Roman"/>
                          <a:ea typeface="Calibri"/>
                          <a:cs typeface="Mangal"/>
                        </a:rPr>
                        <a:t>3</a:t>
                      </a:r>
                      <a:endParaRPr lang="en-US" sz="1100">
                        <a:latin typeface="Calibri"/>
                        <a:ea typeface="Calibri"/>
                        <a:cs typeface="Mangal"/>
                      </a:endParaRPr>
                    </a:p>
                  </a:txBody>
                  <a:tcPr marL="68580" marR="68580" marT="0" marB="0"/>
                </a:tc>
                <a:tc>
                  <a:txBody>
                    <a:bodyPr/>
                    <a:lstStyle/>
                    <a:p>
                      <a:pPr>
                        <a:spcAft>
                          <a:spcPts val="0"/>
                        </a:spcAft>
                      </a:pPr>
                      <a:r>
                        <a:rPr lang="en-US" sz="1100">
                          <a:latin typeface="Times New Roman"/>
                          <a:cs typeface="Mangal"/>
                        </a:rPr>
                        <a:t>Mid-day Meal Scheme  (MMS) </a:t>
                      </a:r>
                      <a:endParaRPr lang="en-US" sz="1100">
                        <a:latin typeface="Calibri"/>
                        <a:cs typeface="Mangal"/>
                      </a:endParaRPr>
                    </a:p>
                  </a:txBody>
                  <a:tcPr marL="68580" marR="68580" marT="0" marB="0"/>
                </a:tc>
                <a:tc>
                  <a:txBody>
                    <a:bodyPr/>
                    <a:lstStyle/>
                    <a:p>
                      <a:pPr>
                        <a:lnSpc>
                          <a:spcPct val="115000"/>
                        </a:lnSpc>
                        <a:spcAft>
                          <a:spcPts val="0"/>
                        </a:spcAft>
                      </a:pPr>
                      <a:r>
                        <a:rPr lang="en-US" sz="1100" dirty="0" smtClean="0">
                          <a:latin typeface="Times New Roman"/>
                          <a:ea typeface="Times New Roman"/>
                          <a:cs typeface="Mangal"/>
                        </a:rPr>
                        <a:t> </a:t>
                      </a:r>
                      <a:r>
                        <a:rPr lang="en-US" sz="1100" dirty="0">
                          <a:latin typeface="Times New Roman"/>
                          <a:ea typeface="Times New Roman"/>
                          <a:cs typeface="Mangal"/>
                        </a:rPr>
                        <a:t>Funds released to PRIs </a:t>
                      </a:r>
                      <a:endParaRPr lang="en-US" sz="1100" dirty="0">
                        <a:latin typeface="Calibri"/>
                        <a:ea typeface="Calibri"/>
                        <a:cs typeface="Mangal"/>
                      </a:endParaRPr>
                    </a:p>
                  </a:txBody>
                  <a:tcPr marL="68580" marR="68580" marT="0" marB="0"/>
                </a:tc>
                <a:tc>
                  <a:txBody>
                    <a:bodyPr/>
                    <a:lstStyle/>
                    <a:p>
                      <a:pPr algn="just">
                        <a:lnSpc>
                          <a:spcPct val="115000"/>
                        </a:lnSpc>
                        <a:spcAft>
                          <a:spcPts val="0"/>
                        </a:spcAft>
                      </a:pPr>
                      <a:r>
                        <a:rPr lang="en-US" sz="1100" dirty="0" err="1">
                          <a:latin typeface="Times New Roman"/>
                          <a:ea typeface="Calibri"/>
                          <a:cs typeface="Mangal"/>
                        </a:rPr>
                        <a:t>Panchayats</a:t>
                      </a:r>
                      <a:r>
                        <a:rPr lang="en-US" sz="1100" dirty="0">
                          <a:latin typeface="Times New Roman"/>
                          <a:ea typeface="Calibri"/>
                          <a:cs typeface="Mangal"/>
                        </a:rPr>
                        <a:t> implement mid-day meals scheme for the children studying in primary class with an aim to eliminate classroom hunger, improve nutrition level  of children and   to increase </a:t>
                      </a:r>
                      <a:endParaRPr lang="en-US" sz="1100" dirty="0">
                        <a:latin typeface="Calibri"/>
                        <a:ea typeface="Calibri"/>
                        <a:cs typeface="Mangal"/>
                      </a:endParaRPr>
                    </a:p>
                    <a:p>
                      <a:pPr algn="just">
                        <a:lnSpc>
                          <a:spcPct val="115000"/>
                        </a:lnSpc>
                        <a:spcAft>
                          <a:spcPts val="0"/>
                        </a:spcAft>
                      </a:pPr>
                      <a:r>
                        <a:rPr lang="en-US" sz="1100" dirty="0">
                          <a:latin typeface="Times New Roman"/>
                          <a:ea typeface="Calibri"/>
                          <a:cs typeface="Mangal"/>
                        </a:rPr>
                        <a:t>school attendance. </a:t>
                      </a:r>
                      <a:endParaRPr lang="en-US" sz="1100" dirty="0">
                        <a:latin typeface="Calibri"/>
                        <a:ea typeface="Calibri"/>
                        <a:cs typeface="Mangal"/>
                      </a:endParaRPr>
                    </a:p>
                  </a:txBody>
                  <a:tcPr marL="68580" marR="68580" marT="0" marB="0"/>
                </a:tc>
              </a:tr>
              <a:tr h="590413">
                <a:tc>
                  <a:txBody>
                    <a:bodyPr/>
                    <a:lstStyle/>
                    <a:p>
                      <a:pPr algn="just">
                        <a:lnSpc>
                          <a:spcPct val="115000"/>
                        </a:lnSpc>
                        <a:spcAft>
                          <a:spcPts val="0"/>
                        </a:spcAft>
                      </a:pPr>
                      <a:r>
                        <a:rPr lang="en-US" sz="1100">
                          <a:latin typeface="Times New Roman"/>
                          <a:ea typeface="Calibri"/>
                          <a:cs typeface="Mangal"/>
                        </a:rPr>
                        <a:t>4</a:t>
                      </a:r>
                      <a:endParaRPr lang="en-US" sz="1100">
                        <a:latin typeface="Calibri"/>
                        <a:ea typeface="Calibri"/>
                        <a:cs typeface="Mangal"/>
                      </a:endParaRPr>
                    </a:p>
                  </a:txBody>
                  <a:tcPr marL="68580" marR="68580" marT="0" marB="0"/>
                </a:tc>
                <a:tc>
                  <a:txBody>
                    <a:bodyPr/>
                    <a:lstStyle/>
                    <a:p>
                      <a:pPr>
                        <a:spcAft>
                          <a:spcPts val="0"/>
                        </a:spcAft>
                      </a:pPr>
                      <a:r>
                        <a:rPr lang="en-US" sz="1100">
                          <a:latin typeface="Times New Roman"/>
                          <a:cs typeface="Mangal"/>
                        </a:rPr>
                        <a:t>National Means-cum-Merit Scholarship Scheme (NMMSS)  </a:t>
                      </a:r>
                      <a:endParaRPr lang="en-US" sz="1100">
                        <a:latin typeface="Calibri"/>
                        <a:cs typeface="Mangal"/>
                      </a:endParaRPr>
                    </a:p>
                  </a:txBody>
                  <a:tcPr marL="68580" marR="68580" marT="0" marB="0"/>
                </a:tc>
                <a:tc>
                  <a:txBody>
                    <a:bodyPr/>
                    <a:lstStyle/>
                    <a:p>
                      <a:pPr>
                        <a:lnSpc>
                          <a:spcPct val="115000"/>
                        </a:lnSpc>
                        <a:spcAft>
                          <a:spcPts val="0"/>
                        </a:spcAft>
                      </a:pPr>
                      <a:r>
                        <a:rPr lang="en-US" sz="11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100" dirty="0">
                          <a:latin typeface="Times New Roman"/>
                          <a:ea typeface="Calibri"/>
                          <a:cs typeface="Mangal"/>
                        </a:rPr>
                        <a:t>The </a:t>
                      </a:r>
                      <a:r>
                        <a:rPr lang="en-US" sz="1100" dirty="0" err="1">
                          <a:latin typeface="Times New Roman"/>
                          <a:ea typeface="Calibri"/>
                          <a:cs typeface="Mangal"/>
                        </a:rPr>
                        <a:t>Panchayats</a:t>
                      </a:r>
                      <a:r>
                        <a:rPr lang="en-US" sz="1100" dirty="0">
                          <a:latin typeface="Times New Roman"/>
                          <a:ea typeface="Calibri"/>
                          <a:cs typeface="Mangal"/>
                        </a:rPr>
                        <a:t> along with SMC  identify meritorious students belonging to  economically weaker sections who are  eligible for  award   of scholarships </a:t>
                      </a:r>
                      <a:endParaRPr lang="en-US" sz="1100" dirty="0">
                        <a:latin typeface="Calibri"/>
                        <a:ea typeface="Calibri"/>
                        <a:cs typeface="Mangal"/>
                      </a:endParaRPr>
                    </a:p>
                  </a:txBody>
                  <a:tcPr marL="68580" marR="68580" marT="0" marB="0"/>
                </a:tc>
              </a:tr>
              <a:tr h="684537">
                <a:tc>
                  <a:txBody>
                    <a:bodyPr/>
                    <a:lstStyle/>
                    <a:p>
                      <a:pPr algn="just">
                        <a:lnSpc>
                          <a:spcPct val="115000"/>
                        </a:lnSpc>
                        <a:spcAft>
                          <a:spcPts val="0"/>
                        </a:spcAft>
                      </a:pPr>
                      <a:r>
                        <a:rPr lang="en-US" sz="1100">
                          <a:latin typeface="Times New Roman"/>
                          <a:ea typeface="Calibri"/>
                          <a:cs typeface="Mangal"/>
                        </a:rPr>
                        <a:t>5</a:t>
                      </a:r>
                      <a:endParaRPr lang="en-US" sz="1100">
                        <a:latin typeface="Calibri"/>
                        <a:ea typeface="Calibri"/>
                        <a:cs typeface="Mangal"/>
                      </a:endParaRPr>
                    </a:p>
                  </a:txBody>
                  <a:tcPr marL="68580" marR="68580" marT="0" marB="0"/>
                </a:tc>
                <a:tc>
                  <a:txBody>
                    <a:bodyPr/>
                    <a:lstStyle/>
                    <a:p>
                      <a:pPr>
                        <a:spcAft>
                          <a:spcPts val="0"/>
                        </a:spcAft>
                      </a:pPr>
                      <a:r>
                        <a:rPr lang="en-US" sz="1100">
                          <a:latin typeface="Times New Roman"/>
                          <a:cs typeface="Mangal"/>
                        </a:rPr>
                        <a:t>National Scheme of Incentive to Girls for Secondary Education (NSIGSE)  </a:t>
                      </a:r>
                      <a:endParaRPr lang="en-US" sz="1100">
                        <a:latin typeface="Calibri"/>
                        <a:cs typeface="Mangal"/>
                      </a:endParaRPr>
                    </a:p>
                  </a:txBody>
                  <a:tcPr marL="68580" marR="68580" marT="0" marB="0"/>
                </a:tc>
                <a:tc>
                  <a:txBody>
                    <a:bodyPr/>
                    <a:lstStyle/>
                    <a:p>
                      <a:pPr>
                        <a:lnSpc>
                          <a:spcPct val="115000"/>
                        </a:lnSpc>
                        <a:spcAft>
                          <a:spcPts val="0"/>
                        </a:spcAft>
                      </a:pPr>
                      <a:r>
                        <a:rPr lang="en-US" sz="11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100" dirty="0">
                          <a:latin typeface="Times New Roman"/>
                          <a:ea typeface="Calibri"/>
                          <a:cs typeface="Mangal"/>
                        </a:rPr>
                        <a:t>The </a:t>
                      </a:r>
                      <a:r>
                        <a:rPr lang="en-US" sz="1100" dirty="0" err="1">
                          <a:latin typeface="Times New Roman"/>
                          <a:ea typeface="Calibri"/>
                          <a:cs typeface="Mangal"/>
                        </a:rPr>
                        <a:t>Panchayats</a:t>
                      </a:r>
                      <a:r>
                        <a:rPr lang="en-US" sz="1100" dirty="0">
                          <a:latin typeface="Times New Roman"/>
                          <a:ea typeface="Calibri"/>
                          <a:cs typeface="Mangal"/>
                        </a:rPr>
                        <a:t> plan for various aspects relating to secondary education including school infrastructure, girls education, education of the differently </a:t>
                      </a:r>
                      <a:r>
                        <a:rPr lang="en-US" sz="1100" dirty="0" err="1">
                          <a:latin typeface="Times New Roman"/>
                          <a:ea typeface="Calibri"/>
                          <a:cs typeface="Mangal"/>
                        </a:rPr>
                        <a:t>abled</a:t>
                      </a:r>
                      <a:r>
                        <a:rPr lang="en-US" sz="1100" dirty="0">
                          <a:latin typeface="Times New Roman"/>
                          <a:ea typeface="Calibri"/>
                          <a:cs typeface="Mangal"/>
                        </a:rPr>
                        <a:t>, and ensure  quality education for all. </a:t>
                      </a:r>
                      <a:endParaRPr lang="en-US" sz="1100" dirty="0">
                        <a:latin typeface="Calibri"/>
                        <a:ea typeface="Calibri"/>
                        <a:cs typeface="Mangal"/>
                      </a:endParaRPr>
                    </a:p>
                  </a:txBody>
                  <a:tcPr marL="68580" marR="68580" marT="0" marB="0"/>
                </a:tc>
              </a:tr>
              <a:tr h="513403">
                <a:tc>
                  <a:txBody>
                    <a:bodyPr/>
                    <a:lstStyle/>
                    <a:p>
                      <a:pPr algn="just">
                        <a:lnSpc>
                          <a:spcPct val="115000"/>
                        </a:lnSpc>
                        <a:spcAft>
                          <a:spcPts val="0"/>
                        </a:spcAft>
                      </a:pPr>
                      <a:r>
                        <a:rPr lang="en-US" sz="1100">
                          <a:latin typeface="Times New Roman"/>
                          <a:ea typeface="Calibri"/>
                          <a:cs typeface="Mangal"/>
                        </a:rPr>
                        <a:t>6</a:t>
                      </a:r>
                      <a:endParaRPr lang="en-US" sz="1100">
                        <a:latin typeface="Calibri"/>
                        <a:ea typeface="Calibri"/>
                        <a:cs typeface="Mangal"/>
                      </a:endParaRPr>
                    </a:p>
                  </a:txBody>
                  <a:tcPr marL="68580" marR="68580" marT="0" marB="0"/>
                </a:tc>
                <a:tc>
                  <a:txBody>
                    <a:bodyPr/>
                    <a:lstStyle/>
                    <a:p>
                      <a:pPr algn="just">
                        <a:spcAft>
                          <a:spcPts val="0"/>
                        </a:spcAft>
                      </a:pPr>
                      <a:r>
                        <a:rPr lang="en-US" sz="1100">
                          <a:solidFill>
                            <a:srgbClr val="000000"/>
                          </a:solidFill>
                          <a:latin typeface="Times New Roman"/>
                          <a:ea typeface="Calibri"/>
                          <a:cs typeface="Mangal"/>
                        </a:rPr>
                        <a:t>Strengthening the functioning of Anganwadi </a:t>
                      </a:r>
                      <a:endParaRPr lang="en-US" sz="11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1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spcAft>
                          <a:spcPts val="0"/>
                        </a:spcAft>
                      </a:pPr>
                      <a:r>
                        <a:rPr lang="en-US" sz="1100" dirty="0">
                          <a:latin typeface="Times New Roman"/>
                          <a:cs typeface="Mangal"/>
                        </a:rPr>
                        <a:t>Gram Panchayat   take  initiatives for awareness building in the community on nutrition,  identify malnourished children and ensure supplementary nutrition through existing schemes/ </a:t>
                      </a:r>
                      <a:r>
                        <a:rPr lang="en-US" sz="1100" dirty="0" err="1">
                          <a:latin typeface="Times New Roman"/>
                          <a:cs typeface="Mangal"/>
                        </a:rPr>
                        <a:t>programmes</a:t>
                      </a:r>
                      <a:r>
                        <a:rPr lang="en-US" sz="1100" dirty="0">
                          <a:latin typeface="Times New Roman"/>
                          <a:cs typeface="Mangal"/>
                        </a:rPr>
                        <a:t>. </a:t>
                      </a:r>
                      <a:endParaRPr lang="en-US" sz="1100" dirty="0">
                        <a:latin typeface="Calibri"/>
                        <a:cs typeface="Mangal"/>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90550"/>
          </a:xfrm>
        </p:spPr>
        <p:txBody>
          <a:bodyPr>
            <a:normAutofit fontScale="90000"/>
          </a:bodyPr>
          <a:lstStyle/>
          <a:p>
            <a:r>
              <a:rPr lang="en-US" b="1" dirty="0" smtClean="0"/>
              <a:t>Water sufficient village</a:t>
            </a:r>
            <a:endParaRPr lang="en-US" dirty="0"/>
          </a:p>
        </p:txBody>
      </p:sp>
      <p:graphicFrame>
        <p:nvGraphicFramePr>
          <p:cNvPr id="4" name="Content Placeholder 3"/>
          <p:cNvGraphicFramePr>
            <a:graphicFrameLocks noGrp="1"/>
          </p:cNvGraphicFramePr>
          <p:nvPr>
            <p:ph idx="1"/>
          </p:nvPr>
        </p:nvGraphicFramePr>
        <p:xfrm>
          <a:off x="152400" y="1200150"/>
          <a:ext cx="8839202" cy="2250186"/>
        </p:xfrm>
        <a:graphic>
          <a:graphicData uri="http://schemas.openxmlformats.org/drawingml/2006/table">
            <a:tbl>
              <a:tblPr firstRow="1" bandRow="1">
                <a:tableStyleId>{5C22544A-7EE6-4342-B048-85BDC9FD1C3A}</a:tableStyleId>
              </a:tblPr>
              <a:tblGrid>
                <a:gridCol w="533400"/>
                <a:gridCol w="1524002"/>
                <a:gridCol w="1752600"/>
                <a:gridCol w="5029200"/>
              </a:tblGrid>
              <a:tr h="474810">
                <a:tc>
                  <a:txBody>
                    <a:bodyPr/>
                    <a:lstStyle/>
                    <a:p>
                      <a:pPr algn="ctr">
                        <a:lnSpc>
                          <a:spcPct val="115000"/>
                        </a:lnSpc>
                        <a:spcAft>
                          <a:spcPts val="0"/>
                        </a:spcAft>
                      </a:pPr>
                      <a:r>
                        <a:rPr lang="en-US" sz="1100" b="1" dirty="0" err="1">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Name of   Scheme </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a:latin typeface="Times New Roman"/>
                          <a:ea typeface="Calibri"/>
                          <a:cs typeface="Mangal"/>
                        </a:rPr>
                        <a:t>Whether Funds released to  PRI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Role  of  Panchayat</a:t>
                      </a:r>
                      <a:endParaRPr lang="en-US" sz="1100" dirty="0">
                        <a:latin typeface="Calibri"/>
                        <a:ea typeface="Calibri"/>
                        <a:cs typeface="Mangal"/>
                      </a:endParaRPr>
                    </a:p>
                  </a:txBody>
                  <a:tcPr marL="68580" marR="68580" marT="0" marB="0"/>
                </a:tc>
              </a:tr>
              <a:tr h="949620">
                <a:tc>
                  <a:txBody>
                    <a:bodyPr/>
                    <a:lstStyle/>
                    <a:p>
                      <a:pPr algn="just">
                        <a:lnSpc>
                          <a:spcPct val="115000"/>
                        </a:lnSpc>
                        <a:spcAft>
                          <a:spcPts val="0"/>
                        </a:spcAft>
                      </a:pPr>
                      <a:r>
                        <a:rPr lang="en-US" sz="1200">
                          <a:latin typeface="Times New Roman"/>
                          <a:ea typeface="Calibri"/>
                          <a:cs typeface="Mangal"/>
                        </a:rPr>
                        <a:t>1</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XV FC   -Tied Grants for Water Supply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Times New Roman"/>
                          <a:cs typeface="Mangal"/>
                        </a:rPr>
                        <a:t> Tied  Grant  released to GP</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Times New Roman"/>
                          <a:cs typeface="Mangal"/>
                        </a:rPr>
                        <a:t>Panchayats Prepare Village  Action  Plans  (VAP)  for   r Water Supply and integrated with GPDP</a:t>
                      </a:r>
                      <a:endParaRPr lang="en-US" sz="1100">
                        <a:latin typeface="Calibri"/>
                        <a:ea typeface="Calibri"/>
                        <a:cs typeface="Mangal"/>
                      </a:endParaRPr>
                    </a:p>
                  </a:txBody>
                  <a:tcPr marL="68580" marR="68580" marT="0" marB="0"/>
                </a:tc>
              </a:tr>
              <a:tr h="825756">
                <a:tc>
                  <a:txBody>
                    <a:bodyPr/>
                    <a:lstStyle/>
                    <a:p>
                      <a:pPr algn="just">
                        <a:lnSpc>
                          <a:spcPct val="115000"/>
                        </a:lnSpc>
                        <a:spcAft>
                          <a:spcPts val="0"/>
                        </a:spcAft>
                      </a:pPr>
                      <a:r>
                        <a:rPr lang="en-US" sz="1200">
                          <a:latin typeface="Times New Roman"/>
                          <a:ea typeface="Calibri"/>
                          <a:cs typeface="Mangal"/>
                        </a:rPr>
                        <a:t>2</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Calibri"/>
                          <a:cs typeface="Mangal"/>
                        </a:rPr>
                        <a:t>Jeevan Mission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dirty="0">
                          <a:latin typeface="Times New Roman"/>
                          <a:ea typeface="Times New Roman"/>
                          <a:cs typeface="Mangal"/>
                        </a:rPr>
                        <a:t>SBM funds released to </a:t>
                      </a:r>
                      <a:r>
                        <a:rPr lang="en-US" sz="1200" dirty="0" err="1">
                          <a:latin typeface="Times New Roman"/>
                          <a:ea typeface="Times New Roman"/>
                          <a:cs typeface="Mangal"/>
                        </a:rPr>
                        <a:t>Panchayats</a:t>
                      </a:r>
                      <a:r>
                        <a:rPr lang="en-US" sz="1200" dirty="0">
                          <a:latin typeface="Times New Roman"/>
                          <a:ea typeface="Times New Roman"/>
                          <a:cs typeface="Mangal"/>
                        </a:rPr>
                        <a:t> as per approved VAP</a:t>
                      </a:r>
                      <a:endParaRPr lang="en-US" sz="1100" dirty="0">
                        <a:latin typeface="Calibri"/>
                        <a:ea typeface="Calibri"/>
                        <a:cs typeface="Mangal"/>
                      </a:endParaRPr>
                    </a:p>
                  </a:txBody>
                  <a:tcPr marL="68580" marR="68580" marT="0" marB="0"/>
                </a:tc>
                <a:tc>
                  <a:txBody>
                    <a:bodyPr/>
                    <a:lstStyle/>
                    <a:p>
                      <a:pPr algn="just">
                        <a:lnSpc>
                          <a:spcPct val="115000"/>
                        </a:lnSpc>
                        <a:spcAft>
                          <a:spcPts val="0"/>
                        </a:spcAft>
                      </a:pPr>
                      <a:r>
                        <a:rPr lang="en-US" sz="1200" dirty="0" err="1">
                          <a:solidFill>
                            <a:srgbClr val="333333"/>
                          </a:solidFill>
                          <a:latin typeface="Times New Roman"/>
                          <a:ea typeface="Times New Roman"/>
                          <a:cs typeface="Mangal"/>
                        </a:rPr>
                        <a:t>Panchayats</a:t>
                      </a:r>
                      <a:r>
                        <a:rPr lang="en-US" sz="1200" dirty="0">
                          <a:solidFill>
                            <a:srgbClr val="333333"/>
                          </a:solidFill>
                          <a:latin typeface="Times New Roman"/>
                          <a:ea typeface="Times New Roman"/>
                          <a:cs typeface="Mangal"/>
                        </a:rPr>
                        <a:t> setup Water and Sanitation Committee, Organizing Gram </a:t>
                      </a:r>
                      <a:r>
                        <a:rPr lang="en-US" sz="1200" dirty="0" err="1">
                          <a:solidFill>
                            <a:srgbClr val="333333"/>
                          </a:solidFill>
                          <a:latin typeface="Times New Roman"/>
                          <a:ea typeface="Times New Roman"/>
                          <a:cs typeface="Mangal"/>
                        </a:rPr>
                        <a:t>Sabhas</a:t>
                      </a:r>
                      <a:r>
                        <a:rPr lang="en-US" sz="1200" dirty="0">
                          <a:solidFill>
                            <a:srgbClr val="333333"/>
                          </a:solidFill>
                          <a:latin typeface="Times New Roman"/>
                          <a:ea typeface="Times New Roman"/>
                          <a:cs typeface="Mangal"/>
                        </a:rPr>
                        <a:t> for approval of Village Action Plan  and , implement, manage, operate and maintain water supply services.</a:t>
                      </a:r>
                      <a:endParaRPr lang="en-US" sz="1100" dirty="0">
                        <a:latin typeface="Calibri"/>
                        <a:ea typeface="Calibri"/>
                        <a:cs typeface="Mangal"/>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90550"/>
          </a:xfrm>
        </p:spPr>
        <p:txBody>
          <a:bodyPr>
            <a:normAutofit fontScale="90000"/>
          </a:bodyPr>
          <a:lstStyle/>
          <a:p>
            <a:r>
              <a:rPr lang="en-US" b="1" dirty="0" smtClean="0"/>
              <a:t>Clean and Green village</a:t>
            </a:r>
            <a:endParaRPr lang="en-US" dirty="0"/>
          </a:p>
        </p:txBody>
      </p:sp>
      <p:graphicFrame>
        <p:nvGraphicFramePr>
          <p:cNvPr id="4" name="Content Placeholder 3"/>
          <p:cNvGraphicFramePr>
            <a:graphicFrameLocks noGrp="1"/>
          </p:cNvGraphicFramePr>
          <p:nvPr>
            <p:ph idx="1"/>
          </p:nvPr>
        </p:nvGraphicFramePr>
        <p:xfrm>
          <a:off x="152400" y="1276350"/>
          <a:ext cx="8839202" cy="2699565"/>
        </p:xfrm>
        <a:graphic>
          <a:graphicData uri="http://schemas.openxmlformats.org/drawingml/2006/table">
            <a:tbl>
              <a:tblPr firstRow="1" bandRow="1">
                <a:tableStyleId>{5C22544A-7EE6-4342-B048-85BDC9FD1C3A}</a:tableStyleId>
              </a:tblPr>
              <a:tblGrid>
                <a:gridCol w="533400"/>
                <a:gridCol w="1524002"/>
                <a:gridCol w="1752600"/>
                <a:gridCol w="5029200"/>
              </a:tblGrid>
              <a:tr h="393609">
                <a:tc>
                  <a:txBody>
                    <a:bodyPr/>
                    <a:lstStyle/>
                    <a:p>
                      <a:pPr algn="ctr">
                        <a:lnSpc>
                          <a:spcPct val="115000"/>
                        </a:lnSpc>
                        <a:spcAft>
                          <a:spcPts val="0"/>
                        </a:spcAft>
                      </a:pPr>
                      <a:r>
                        <a:rPr lang="en-US" sz="1100" b="1" dirty="0" err="1">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Name of   Scheme </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a:latin typeface="Times New Roman"/>
                          <a:ea typeface="Calibri"/>
                          <a:cs typeface="Mangal"/>
                        </a:rPr>
                        <a:t>Whether Funds released to  PRI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Role  of  Panchayat</a:t>
                      </a:r>
                      <a:endParaRPr lang="en-US" sz="1100" dirty="0">
                        <a:latin typeface="Calibri"/>
                        <a:ea typeface="Calibri"/>
                        <a:cs typeface="Mangal"/>
                      </a:endParaRPr>
                    </a:p>
                  </a:txBody>
                  <a:tcPr marL="68580" marR="68580" marT="0" marB="0"/>
                </a:tc>
              </a:tr>
              <a:tr h="787218">
                <a:tc>
                  <a:txBody>
                    <a:bodyPr/>
                    <a:lstStyle/>
                    <a:p>
                      <a:pPr algn="just">
                        <a:lnSpc>
                          <a:spcPct val="115000"/>
                        </a:lnSpc>
                        <a:spcAft>
                          <a:spcPts val="0"/>
                        </a:spcAft>
                      </a:pPr>
                      <a:r>
                        <a:rPr lang="en-US" sz="1200">
                          <a:latin typeface="Times New Roman"/>
                          <a:ea typeface="Calibri"/>
                          <a:cs typeface="Mangal"/>
                        </a:rPr>
                        <a:t>1</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XV FC -Tied Grants for Sanitation</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Times New Roman"/>
                          <a:cs typeface="Mangal"/>
                        </a:rPr>
                        <a:t> Tied Grant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dirty="0" err="1">
                          <a:latin typeface="Times New Roman"/>
                          <a:ea typeface="Times New Roman"/>
                          <a:cs typeface="Mangal"/>
                        </a:rPr>
                        <a:t>Panchayats</a:t>
                      </a:r>
                      <a:r>
                        <a:rPr lang="en-US" sz="1200" dirty="0">
                          <a:latin typeface="Times New Roman"/>
                          <a:ea typeface="Times New Roman"/>
                          <a:cs typeface="Mangal"/>
                        </a:rPr>
                        <a:t> Prepare Village  Action  Plans  (VAP)  for    Sanitation  and integrated with GPDP.</a:t>
                      </a:r>
                      <a:r>
                        <a:rPr lang="en-US" sz="1200" dirty="0">
                          <a:solidFill>
                            <a:srgbClr val="FF0000"/>
                          </a:solidFill>
                          <a:latin typeface="Times New Roman"/>
                          <a:ea typeface="Calibri"/>
                          <a:cs typeface="Mangal"/>
                        </a:rPr>
                        <a:t> </a:t>
                      </a:r>
                      <a:endParaRPr lang="en-US" sz="1100" dirty="0">
                        <a:latin typeface="Calibri"/>
                        <a:ea typeface="Calibri"/>
                        <a:cs typeface="Mangal"/>
                      </a:endParaRPr>
                    </a:p>
                  </a:txBody>
                  <a:tcPr marL="68580" marR="68580" marT="0" marB="0"/>
                </a:tc>
              </a:tr>
              <a:tr h="684537">
                <a:tc>
                  <a:txBody>
                    <a:bodyPr/>
                    <a:lstStyle/>
                    <a:p>
                      <a:pPr algn="just">
                        <a:lnSpc>
                          <a:spcPct val="115000"/>
                        </a:lnSpc>
                        <a:spcAft>
                          <a:spcPts val="0"/>
                        </a:spcAft>
                      </a:pPr>
                      <a:r>
                        <a:rPr lang="en-US" sz="1200">
                          <a:latin typeface="Times New Roman"/>
                          <a:ea typeface="Calibri"/>
                          <a:cs typeface="Mangal"/>
                        </a:rPr>
                        <a:t>2</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National Mission for Green India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spcAft>
                          <a:spcPts val="0"/>
                        </a:spcAft>
                      </a:pPr>
                      <a:r>
                        <a:rPr lang="en-US" sz="1200">
                          <a:solidFill>
                            <a:srgbClr val="000000"/>
                          </a:solidFill>
                          <a:latin typeface="Times New Roman"/>
                          <a:ea typeface="Calibri"/>
                          <a:cs typeface="Mangal"/>
                        </a:rPr>
                        <a:t>The Gram Sabha, plan and implement the Mission activities at the village level. This  include </a:t>
                      </a:r>
                      <a:r>
                        <a:rPr lang="en-IN" sz="1200">
                          <a:solidFill>
                            <a:srgbClr val="000000"/>
                          </a:solidFill>
                          <a:latin typeface="Times New Roman"/>
                          <a:ea typeface="Calibri"/>
                          <a:cs typeface="Mangal"/>
                        </a:rPr>
                        <a:t>taking  up plantation in Panchayat lands, and  promote social forestry </a:t>
                      </a:r>
                      <a:r>
                        <a:rPr lang="en-US" sz="1200">
                          <a:solidFill>
                            <a:srgbClr val="000000"/>
                          </a:solidFill>
                          <a:latin typeface="Times New Roman"/>
                          <a:ea typeface="Calibri"/>
                          <a:cs typeface="Mangal"/>
                        </a:rPr>
                        <a:t>The plans will be approved by the respective Gram Sabha. Gram Sabha will also carry out the social audit of the Mission activities at the village level</a:t>
                      </a:r>
                      <a:endParaRPr lang="en-US" sz="1200">
                        <a:solidFill>
                          <a:srgbClr val="000000"/>
                        </a:solidFill>
                        <a:latin typeface="Arial"/>
                        <a:ea typeface="Calibri"/>
                        <a:cs typeface="Mangal"/>
                      </a:endParaRPr>
                    </a:p>
                  </a:txBody>
                  <a:tcPr marL="68580" marR="68580" marT="0" marB="0"/>
                </a:tc>
              </a:tr>
              <a:tr h="787218">
                <a:tc>
                  <a:txBody>
                    <a:bodyPr/>
                    <a:lstStyle/>
                    <a:p>
                      <a:pPr algn="just">
                        <a:lnSpc>
                          <a:spcPct val="115000"/>
                        </a:lnSpc>
                        <a:spcAft>
                          <a:spcPts val="0"/>
                        </a:spcAft>
                      </a:pPr>
                      <a:r>
                        <a:rPr lang="en-US" sz="1200">
                          <a:latin typeface="Times New Roman"/>
                          <a:ea typeface="Calibri"/>
                          <a:cs typeface="Mangal"/>
                        </a:rPr>
                        <a:t>3</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Swachh Bharath Mission (G) Phase II -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Times New Roman"/>
                          <a:cs typeface="Mangal"/>
                        </a:rPr>
                        <a:t>SBM funds released to Panchayats  as per approved VAP</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dirty="0" err="1">
                          <a:latin typeface="Times New Roman"/>
                          <a:ea typeface="Calibri"/>
                          <a:cs typeface="Mangal"/>
                        </a:rPr>
                        <a:t>Panchayats</a:t>
                      </a:r>
                      <a:r>
                        <a:rPr lang="en-US" sz="1200" dirty="0">
                          <a:latin typeface="Times New Roman"/>
                          <a:ea typeface="Calibri"/>
                          <a:cs typeface="Mangal"/>
                        </a:rPr>
                        <a:t>   promote regular use, maintenance and up-gradation of IHHL &amp; Community toilets</a:t>
                      </a:r>
                      <a:endParaRPr lang="en-US" sz="1100" dirty="0">
                        <a:latin typeface="Calibri"/>
                        <a:ea typeface="Calibri"/>
                        <a:cs typeface="Mangal"/>
                      </a:endParaRPr>
                    </a:p>
                    <a:p>
                      <a:pPr algn="just">
                        <a:lnSpc>
                          <a:spcPct val="115000"/>
                        </a:lnSpc>
                        <a:spcAft>
                          <a:spcPts val="0"/>
                        </a:spcAft>
                      </a:pPr>
                      <a:r>
                        <a:rPr lang="en-US" sz="1200" dirty="0">
                          <a:latin typeface="Times New Roman"/>
                          <a:ea typeface="Calibri"/>
                          <a:cs typeface="Mangal"/>
                        </a:rPr>
                        <a:t>and  creates awareness on  maintaining  ODF status  </a:t>
                      </a:r>
                      <a:endParaRPr lang="en-US" sz="1100" dirty="0">
                        <a:latin typeface="Calibri"/>
                        <a:ea typeface="Calibri"/>
                        <a:cs typeface="Mangal"/>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90550"/>
          </a:xfrm>
        </p:spPr>
        <p:txBody>
          <a:bodyPr>
            <a:normAutofit fontScale="90000"/>
          </a:bodyPr>
          <a:lstStyle/>
          <a:p>
            <a:r>
              <a:rPr lang="en-US" b="1" dirty="0" smtClean="0"/>
              <a:t>Self-sufficient infrastructure</a:t>
            </a:r>
            <a:endParaRPr lang="en-US" dirty="0"/>
          </a:p>
        </p:txBody>
      </p:sp>
      <p:graphicFrame>
        <p:nvGraphicFramePr>
          <p:cNvPr id="4" name="Content Placeholder 3"/>
          <p:cNvGraphicFramePr>
            <a:graphicFrameLocks noGrp="1"/>
          </p:cNvGraphicFramePr>
          <p:nvPr>
            <p:ph idx="1"/>
          </p:nvPr>
        </p:nvGraphicFramePr>
        <p:xfrm>
          <a:off x="152400" y="702565"/>
          <a:ext cx="8839202" cy="4309370"/>
        </p:xfrm>
        <a:graphic>
          <a:graphicData uri="http://schemas.openxmlformats.org/drawingml/2006/table">
            <a:tbl>
              <a:tblPr firstRow="1" bandRow="1">
                <a:tableStyleId>{5C22544A-7EE6-4342-B048-85BDC9FD1C3A}</a:tableStyleId>
              </a:tblPr>
              <a:tblGrid>
                <a:gridCol w="533400"/>
                <a:gridCol w="1524002"/>
                <a:gridCol w="1447798"/>
                <a:gridCol w="5334002"/>
              </a:tblGrid>
              <a:tr h="393609">
                <a:tc>
                  <a:txBody>
                    <a:bodyPr/>
                    <a:lstStyle/>
                    <a:p>
                      <a:pPr algn="ctr">
                        <a:lnSpc>
                          <a:spcPct val="115000"/>
                        </a:lnSpc>
                        <a:spcAft>
                          <a:spcPts val="0"/>
                        </a:spcAft>
                      </a:pPr>
                      <a:r>
                        <a:rPr lang="en-US" sz="1100" b="1" dirty="0" err="1">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Name of   Scheme </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a:latin typeface="Times New Roman"/>
                          <a:ea typeface="Calibri"/>
                          <a:cs typeface="Mangal"/>
                        </a:rPr>
                        <a:t>Whether Funds released to  PRI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Role  of  Panchayat</a:t>
                      </a:r>
                      <a:endParaRPr lang="en-US" sz="1100" dirty="0">
                        <a:latin typeface="Calibri"/>
                        <a:ea typeface="Calibri"/>
                        <a:cs typeface="Mangal"/>
                      </a:endParaRPr>
                    </a:p>
                  </a:txBody>
                  <a:tcPr marL="68580" marR="68580" marT="0" marB="0"/>
                </a:tc>
              </a:tr>
              <a:tr h="865976">
                <a:tc>
                  <a:txBody>
                    <a:bodyPr/>
                    <a:lstStyle/>
                    <a:p>
                      <a:pPr algn="just">
                        <a:lnSpc>
                          <a:spcPct val="115000"/>
                        </a:lnSpc>
                        <a:spcAft>
                          <a:spcPts val="0"/>
                        </a:spcAft>
                      </a:pPr>
                      <a:r>
                        <a:rPr lang="en-US" sz="1200">
                          <a:latin typeface="Times New Roman"/>
                          <a:ea typeface="Calibri"/>
                          <a:cs typeface="Mangal"/>
                        </a:rPr>
                        <a:t>1</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dirty="0">
                          <a:latin typeface="Times New Roman"/>
                          <a:ea typeface="Times New Roman"/>
                          <a:cs typeface="Mangal"/>
                        </a:rPr>
                        <a:t>XV Finance Commission- Award to </a:t>
                      </a:r>
                      <a:r>
                        <a:rPr lang="en-US" sz="1200" dirty="0" err="1">
                          <a:latin typeface="Times New Roman"/>
                          <a:ea typeface="Times New Roman"/>
                          <a:cs typeface="Mangal"/>
                        </a:rPr>
                        <a:t>Panchayats</a:t>
                      </a:r>
                      <a:r>
                        <a:rPr lang="en-US" sz="1200" dirty="0">
                          <a:latin typeface="Times New Roman"/>
                          <a:ea typeface="Times New Roman"/>
                          <a:cs typeface="Mangal"/>
                        </a:rPr>
                        <a:t> – Basic Grant ( Untied Grant</a:t>
                      </a:r>
                      <a:r>
                        <a:rPr lang="en-US" sz="1200" dirty="0" smtClean="0">
                          <a:latin typeface="Times New Roman"/>
                          <a:ea typeface="Times New Roman"/>
                          <a:cs typeface="Mangal"/>
                        </a:rPr>
                        <a:t>) </a:t>
                      </a:r>
                      <a:endParaRPr lang="en-US" sz="1100" dirty="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Times New Roman"/>
                          <a:cs typeface="Mangal"/>
                        </a:rPr>
                        <a:t> Basic Grant  released to GP</a:t>
                      </a:r>
                      <a:endParaRPr lang="en-US" sz="1100">
                        <a:latin typeface="Calibri"/>
                        <a:ea typeface="Calibri"/>
                        <a:cs typeface="Mangal"/>
                      </a:endParaRPr>
                    </a:p>
                  </a:txBody>
                  <a:tcPr marL="68580" marR="68580" marT="0" marB="0"/>
                </a:tc>
                <a:tc>
                  <a:txBody>
                    <a:bodyPr/>
                    <a:lstStyle/>
                    <a:p>
                      <a:pPr algn="just">
                        <a:lnSpc>
                          <a:spcPct val="115000"/>
                        </a:lnSpc>
                        <a:spcAft>
                          <a:spcPts val="0"/>
                        </a:spcAft>
                      </a:pPr>
                      <a:endParaRPr lang="en-US" sz="1200">
                        <a:latin typeface="Times New Roman"/>
                        <a:ea typeface="Times New Roman"/>
                        <a:cs typeface="Mangal"/>
                      </a:endParaRPr>
                    </a:p>
                    <a:p>
                      <a:pPr algn="just">
                        <a:lnSpc>
                          <a:spcPct val="115000"/>
                        </a:lnSpc>
                        <a:spcAft>
                          <a:spcPts val="0"/>
                        </a:spcAft>
                      </a:pPr>
                      <a:r>
                        <a:rPr lang="en-US" sz="1200">
                          <a:latin typeface="Times New Roman"/>
                          <a:ea typeface="Times New Roman"/>
                          <a:cs typeface="Mangal"/>
                        </a:rPr>
                        <a:t>Panchayats Prepare Village  Action  Plans  (VAP)  for  Village  Felt Needs in respect of 29 subjects and integrated with GPDP.</a:t>
                      </a:r>
                      <a:endParaRPr lang="en-US" sz="1100">
                        <a:latin typeface="Calibri"/>
                        <a:ea typeface="Calibri"/>
                        <a:cs typeface="Mangal"/>
                      </a:endParaRPr>
                    </a:p>
                    <a:p>
                      <a:pPr algn="just">
                        <a:lnSpc>
                          <a:spcPct val="115000"/>
                        </a:lnSpc>
                        <a:spcAft>
                          <a:spcPts val="0"/>
                        </a:spcAft>
                      </a:pPr>
                      <a:r>
                        <a:rPr lang="en-US" sz="1200">
                          <a:latin typeface="Times New Roman"/>
                          <a:ea typeface="Times New Roman"/>
                          <a:cs typeface="Mangal"/>
                        </a:rPr>
                        <a:t> </a:t>
                      </a:r>
                      <a:endParaRPr lang="en-US" sz="1100">
                        <a:latin typeface="Calibri"/>
                        <a:ea typeface="Calibri"/>
                        <a:cs typeface="Mangal"/>
                      </a:endParaRPr>
                    </a:p>
                  </a:txBody>
                  <a:tcPr marL="68580" marR="68580" marT="0" marB="0"/>
                </a:tc>
              </a:tr>
              <a:tr h="684537">
                <a:tc>
                  <a:txBody>
                    <a:bodyPr/>
                    <a:lstStyle/>
                    <a:p>
                      <a:pPr algn="just">
                        <a:lnSpc>
                          <a:spcPct val="115000"/>
                        </a:lnSpc>
                        <a:spcAft>
                          <a:spcPts val="0"/>
                        </a:spcAft>
                      </a:pPr>
                      <a:r>
                        <a:rPr lang="en-US" sz="1200">
                          <a:latin typeface="Times New Roman"/>
                          <a:ea typeface="Calibri"/>
                          <a:cs typeface="Mangal"/>
                        </a:rPr>
                        <a:t>2</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Shyama Prasad Mukherji Rurban Mission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Times New Roman"/>
                          <a:cs typeface="Mangal"/>
                        </a:rPr>
                        <a:t>The Panchayats in  rurban clusters  prepares plans to  improve quality of life/ &amp; bridge the rural-urban divide, reduce migration from rural to urban areas and  facilitate reverse migration and  stimulate local economic development, enhance basic services, </a:t>
                      </a:r>
                      <a:endParaRPr lang="en-US" sz="1100">
                        <a:latin typeface="Calibri"/>
                        <a:ea typeface="Calibri"/>
                        <a:cs typeface="Mangal"/>
                      </a:endParaRPr>
                    </a:p>
                  </a:txBody>
                  <a:tcPr marL="68580" marR="68580" marT="0" marB="0"/>
                </a:tc>
              </a:tr>
              <a:tr h="682752">
                <a:tc>
                  <a:txBody>
                    <a:bodyPr/>
                    <a:lstStyle/>
                    <a:p>
                      <a:pPr algn="just">
                        <a:lnSpc>
                          <a:spcPct val="115000"/>
                        </a:lnSpc>
                        <a:spcAft>
                          <a:spcPts val="0"/>
                        </a:spcAft>
                      </a:pPr>
                      <a:r>
                        <a:rPr lang="en-US" sz="1200">
                          <a:latin typeface="Times New Roman"/>
                          <a:ea typeface="Calibri"/>
                          <a:cs typeface="Mangal"/>
                        </a:rPr>
                        <a:t>3</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dirty="0" err="1">
                          <a:latin typeface="Times New Roman"/>
                          <a:ea typeface="Calibri"/>
                          <a:cs typeface="Mangal"/>
                        </a:rPr>
                        <a:t>Pradhan</a:t>
                      </a:r>
                      <a:r>
                        <a:rPr lang="en-US" sz="1200" dirty="0">
                          <a:latin typeface="Times New Roman"/>
                          <a:ea typeface="Calibri"/>
                          <a:cs typeface="Mangal"/>
                        </a:rPr>
                        <a:t> </a:t>
                      </a:r>
                      <a:r>
                        <a:rPr lang="en-US" sz="1200" dirty="0" err="1">
                          <a:latin typeface="Times New Roman"/>
                          <a:ea typeface="Calibri"/>
                          <a:cs typeface="Mangal"/>
                        </a:rPr>
                        <a:t>Mantri</a:t>
                      </a:r>
                      <a:r>
                        <a:rPr lang="en-US" sz="1200" dirty="0">
                          <a:latin typeface="Times New Roman"/>
                          <a:ea typeface="Calibri"/>
                          <a:cs typeface="Mangal"/>
                        </a:rPr>
                        <a:t> Gram </a:t>
                      </a:r>
                      <a:r>
                        <a:rPr lang="en-US" sz="1200" dirty="0" err="1">
                          <a:latin typeface="Times New Roman"/>
                          <a:ea typeface="Calibri"/>
                          <a:cs typeface="Mangal"/>
                        </a:rPr>
                        <a:t>Sadak</a:t>
                      </a:r>
                      <a:r>
                        <a:rPr lang="en-US" sz="1200" dirty="0">
                          <a:latin typeface="Times New Roman"/>
                          <a:ea typeface="Calibri"/>
                          <a:cs typeface="Mangal"/>
                        </a:rPr>
                        <a:t> </a:t>
                      </a:r>
                      <a:r>
                        <a:rPr lang="en-US" sz="1200" dirty="0" err="1">
                          <a:latin typeface="Times New Roman"/>
                          <a:ea typeface="Calibri"/>
                          <a:cs typeface="Mangal"/>
                        </a:rPr>
                        <a:t>Yojana</a:t>
                      </a:r>
                      <a:r>
                        <a:rPr lang="en-US" sz="1200" dirty="0">
                          <a:latin typeface="Times New Roman"/>
                          <a:ea typeface="Calibri"/>
                          <a:cs typeface="Mangal"/>
                        </a:rPr>
                        <a:t> (PMGSY)  </a:t>
                      </a:r>
                      <a:endParaRPr lang="en-US" sz="1100" dirty="0">
                        <a:latin typeface="Calibri"/>
                        <a:ea typeface="Calibri"/>
                        <a:cs typeface="Mangal"/>
                      </a:endParaRPr>
                    </a:p>
                  </a:txBody>
                  <a:tcPr marL="68580" marR="68580" marT="0" marB="0"/>
                </a:tc>
                <a:tc>
                  <a:txBody>
                    <a:bodyPr/>
                    <a:lstStyle/>
                    <a:p>
                      <a:pPr>
                        <a:lnSpc>
                          <a:spcPct val="115000"/>
                        </a:lnSpc>
                        <a:spcAft>
                          <a:spcPts val="0"/>
                        </a:spcAft>
                      </a:pPr>
                      <a:r>
                        <a:rPr lang="en-US" sz="1200" dirty="0">
                          <a:latin typeface="Times New Roman"/>
                          <a:ea typeface="Times New Roman"/>
                          <a:cs typeface="Mangal"/>
                        </a:rPr>
                        <a:t>No Funds released to PRIs </a:t>
                      </a:r>
                      <a:endParaRPr lang="en-US" sz="1100" dirty="0">
                        <a:latin typeface="Calibri"/>
                        <a:ea typeface="Calibri"/>
                        <a:cs typeface="Mangal"/>
                      </a:endParaRPr>
                    </a:p>
                  </a:txBody>
                  <a:tcPr marL="68580" marR="68580" marT="0" marB="0"/>
                </a:tc>
                <a:tc>
                  <a:txBody>
                    <a:bodyPr/>
                    <a:lstStyle/>
                    <a:p>
                      <a:pPr algn="just">
                        <a:lnSpc>
                          <a:spcPct val="115000"/>
                        </a:lnSpc>
                        <a:spcAft>
                          <a:spcPts val="0"/>
                        </a:spcAft>
                      </a:pPr>
                      <a:r>
                        <a:rPr lang="en-US" sz="1200" dirty="0">
                          <a:latin typeface="Times New Roman"/>
                          <a:ea typeface="Times New Roman"/>
                          <a:cs typeface="Mangal"/>
                        </a:rPr>
                        <a:t>Panchayat  assist the  Block and Dist Panchayat in indentifying  the rural roads  to be taken up under PMGSY. District Panchayat will  prepare Block and District level Comprehensive plan </a:t>
                      </a:r>
                      <a:endParaRPr lang="en-US" sz="1100" dirty="0">
                        <a:latin typeface="Calibri"/>
                        <a:ea typeface="Calibri"/>
                        <a:cs typeface="Mangal"/>
                      </a:endParaRPr>
                    </a:p>
                  </a:txBody>
                  <a:tcPr marL="68580" marR="68580" marT="0" marB="0"/>
                </a:tc>
              </a:tr>
              <a:tr h="590413">
                <a:tc>
                  <a:txBody>
                    <a:bodyPr/>
                    <a:lstStyle/>
                    <a:p>
                      <a:pPr algn="just">
                        <a:lnSpc>
                          <a:spcPct val="115000"/>
                        </a:lnSpc>
                        <a:spcAft>
                          <a:spcPts val="0"/>
                        </a:spcAft>
                      </a:pPr>
                      <a:r>
                        <a:rPr lang="en-US" sz="1200">
                          <a:latin typeface="Times New Roman"/>
                          <a:ea typeface="Calibri"/>
                          <a:cs typeface="Mangal"/>
                        </a:rPr>
                        <a:t>4</a:t>
                      </a:r>
                      <a:endParaRPr lang="en-US" sz="1100">
                        <a:latin typeface="Calibri"/>
                        <a:ea typeface="Calibri"/>
                        <a:cs typeface="Mangal"/>
                      </a:endParaRPr>
                    </a:p>
                  </a:txBody>
                  <a:tcPr marL="68580" marR="68580" marT="0" marB="0"/>
                </a:tc>
                <a:tc>
                  <a:txBody>
                    <a:bodyPr/>
                    <a:lstStyle/>
                    <a:p>
                      <a:pPr indent="-90170">
                        <a:spcAft>
                          <a:spcPts val="0"/>
                        </a:spcAft>
                      </a:pPr>
                      <a:r>
                        <a:rPr lang="en-IN" sz="1200">
                          <a:latin typeface="Times New Roman"/>
                          <a:cs typeface="Mangal"/>
                        </a:rPr>
                        <a:t> Pradhan Mantri Awaas Yojana            </a:t>
                      </a:r>
                      <a:endParaRPr lang="en-US" sz="1100">
                        <a:latin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IN" sz="1200" dirty="0">
                          <a:latin typeface="Times New Roman"/>
                          <a:ea typeface="Calibri"/>
                          <a:cs typeface="Mangal"/>
                        </a:rPr>
                        <a:t>For providing housing the GPs  conduct  baseline survey using SECC  data, facilitate the participatory identification of the eligible beneficiaries and in  accessing materials required for construction and   ensure convergence of schemes using resources over which they have command like MGNREGS</a:t>
                      </a:r>
                      <a:endParaRPr lang="en-US" sz="1100" dirty="0">
                        <a:latin typeface="Calibri"/>
                        <a:ea typeface="Calibri"/>
                        <a:cs typeface="Mangal"/>
                      </a:endParaRPr>
                    </a:p>
                  </a:txBody>
                  <a:tcPr marL="68580" marR="68580" marT="0" marB="0"/>
                </a:tc>
              </a:tr>
              <a:tr h="684537">
                <a:tc>
                  <a:txBody>
                    <a:bodyPr/>
                    <a:lstStyle/>
                    <a:p>
                      <a:pPr algn="just">
                        <a:lnSpc>
                          <a:spcPct val="115000"/>
                        </a:lnSpc>
                        <a:spcAft>
                          <a:spcPts val="0"/>
                        </a:spcAft>
                      </a:pPr>
                      <a:r>
                        <a:rPr lang="en-IN" sz="1200" dirty="0" smtClean="0">
                          <a:latin typeface="Times New Roman"/>
                          <a:ea typeface="Calibri"/>
                          <a:cs typeface="Mangal"/>
                        </a:rPr>
                        <a:t>5</a:t>
                      </a:r>
                      <a:endParaRPr lang="en-US" sz="1100" dirty="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Pradhan Mantri Ujjwala Yojana (PMUY)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dirty="0" err="1">
                          <a:solidFill>
                            <a:srgbClr val="333333"/>
                          </a:solidFill>
                          <a:latin typeface="Times New Roman"/>
                          <a:ea typeface="Times New Roman"/>
                          <a:cs typeface="Mangal"/>
                        </a:rPr>
                        <a:t>Panchayats</a:t>
                      </a:r>
                      <a:r>
                        <a:rPr lang="en-US" sz="1200" dirty="0">
                          <a:solidFill>
                            <a:srgbClr val="333333"/>
                          </a:solidFill>
                          <a:latin typeface="Times New Roman"/>
                          <a:ea typeface="Times New Roman"/>
                          <a:cs typeface="Mangal"/>
                        </a:rPr>
                        <a:t> are responsible  for awareness generation Community mobilization, and selection of beneficiaries in Gram </a:t>
                      </a:r>
                      <a:r>
                        <a:rPr lang="en-US" sz="1200" dirty="0" err="1">
                          <a:solidFill>
                            <a:srgbClr val="333333"/>
                          </a:solidFill>
                          <a:latin typeface="Times New Roman"/>
                          <a:ea typeface="Times New Roman"/>
                          <a:cs typeface="Mangal"/>
                        </a:rPr>
                        <a:t>Sabaha</a:t>
                      </a:r>
                      <a:r>
                        <a:rPr lang="en-US" sz="1200" dirty="0">
                          <a:solidFill>
                            <a:srgbClr val="333333"/>
                          </a:solidFill>
                          <a:latin typeface="Times New Roman"/>
                          <a:ea typeface="Times New Roman"/>
                          <a:cs typeface="Mangal"/>
                        </a:rPr>
                        <a:t> , for overall coordination and supervision for effectively  implementing the scheme</a:t>
                      </a:r>
                      <a:endParaRPr lang="en-US" sz="1100" dirty="0">
                        <a:latin typeface="Calibri"/>
                        <a:ea typeface="Calibri"/>
                        <a:cs typeface="Mangal"/>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90550"/>
          </a:xfrm>
        </p:spPr>
        <p:txBody>
          <a:bodyPr>
            <a:normAutofit fontScale="90000"/>
          </a:bodyPr>
          <a:lstStyle/>
          <a:p>
            <a:r>
              <a:rPr lang="en-US" b="1" dirty="0" smtClean="0"/>
              <a:t>Socially Secured village</a:t>
            </a:r>
            <a:endParaRPr lang="en-US" dirty="0"/>
          </a:p>
        </p:txBody>
      </p:sp>
      <p:graphicFrame>
        <p:nvGraphicFramePr>
          <p:cNvPr id="4" name="Content Placeholder 3"/>
          <p:cNvGraphicFramePr>
            <a:graphicFrameLocks noGrp="1"/>
          </p:cNvGraphicFramePr>
          <p:nvPr>
            <p:ph idx="1"/>
          </p:nvPr>
        </p:nvGraphicFramePr>
        <p:xfrm>
          <a:off x="152400" y="1352550"/>
          <a:ext cx="8839202" cy="1991105"/>
        </p:xfrm>
        <a:graphic>
          <a:graphicData uri="http://schemas.openxmlformats.org/drawingml/2006/table">
            <a:tbl>
              <a:tblPr firstRow="1" bandRow="1">
                <a:tableStyleId>{5C22544A-7EE6-4342-B048-85BDC9FD1C3A}</a:tableStyleId>
              </a:tblPr>
              <a:tblGrid>
                <a:gridCol w="533400"/>
                <a:gridCol w="1524002"/>
                <a:gridCol w="1447798"/>
                <a:gridCol w="5334002"/>
              </a:tblGrid>
              <a:tr h="393609">
                <a:tc>
                  <a:txBody>
                    <a:bodyPr/>
                    <a:lstStyle/>
                    <a:p>
                      <a:pPr algn="ctr">
                        <a:lnSpc>
                          <a:spcPct val="115000"/>
                        </a:lnSpc>
                        <a:spcAft>
                          <a:spcPts val="0"/>
                        </a:spcAft>
                      </a:pPr>
                      <a:r>
                        <a:rPr lang="en-US" sz="1100" b="1" dirty="0" err="1">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Name of   Scheme </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a:latin typeface="Times New Roman"/>
                          <a:ea typeface="Calibri"/>
                          <a:cs typeface="Mangal"/>
                        </a:rPr>
                        <a:t>Whether Funds released to  PRI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Role  of  Panchayat</a:t>
                      </a:r>
                      <a:endParaRPr lang="en-US" sz="1100" dirty="0">
                        <a:latin typeface="Calibri"/>
                        <a:ea typeface="Calibri"/>
                        <a:cs typeface="Mangal"/>
                      </a:endParaRPr>
                    </a:p>
                  </a:txBody>
                  <a:tcPr marL="68580" marR="68580" marT="0" marB="0"/>
                </a:tc>
              </a:tr>
              <a:tr h="865976">
                <a:tc>
                  <a:txBody>
                    <a:bodyPr/>
                    <a:lstStyle/>
                    <a:p>
                      <a:pPr algn="just">
                        <a:lnSpc>
                          <a:spcPct val="115000"/>
                        </a:lnSpc>
                        <a:spcAft>
                          <a:spcPts val="0"/>
                        </a:spcAft>
                      </a:pPr>
                      <a:r>
                        <a:rPr lang="en-US" sz="1200">
                          <a:latin typeface="Times New Roman"/>
                          <a:ea typeface="Calibri"/>
                          <a:cs typeface="Mangal"/>
                        </a:rPr>
                        <a:t>1</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Calibri"/>
                          <a:cs typeface="Mangal"/>
                        </a:rPr>
                        <a:t>NSAP- Social Security needs of for Old Aged &amp; Widows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Panchayat  selects the  beneficiaries in the Gram Sabha, for access to entitlements </a:t>
                      </a:r>
                      <a:endParaRPr lang="en-US" sz="1100">
                        <a:latin typeface="Calibri"/>
                        <a:ea typeface="Calibri"/>
                        <a:cs typeface="Mangal"/>
                      </a:endParaRPr>
                    </a:p>
                  </a:txBody>
                  <a:tcPr marL="68580" marR="68580" marT="0" marB="0"/>
                </a:tc>
              </a:tr>
              <a:tr h="684537">
                <a:tc>
                  <a:txBody>
                    <a:bodyPr/>
                    <a:lstStyle/>
                    <a:p>
                      <a:pPr algn="just">
                        <a:lnSpc>
                          <a:spcPct val="115000"/>
                        </a:lnSpc>
                        <a:spcAft>
                          <a:spcPts val="0"/>
                        </a:spcAft>
                      </a:pPr>
                      <a:r>
                        <a:rPr lang="en-US" sz="1200">
                          <a:latin typeface="Times New Roman"/>
                          <a:ea typeface="Calibri"/>
                          <a:cs typeface="Mangal"/>
                        </a:rPr>
                        <a:t>2</a:t>
                      </a:r>
                      <a:endParaRPr lang="en-US" sz="1100">
                        <a:latin typeface="Calibri"/>
                        <a:ea typeface="Calibri"/>
                        <a:cs typeface="Mangal"/>
                      </a:endParaRPr>
                    </a:p>
                  </a:txBody>
                  <a:tcPr marL="68580" marR="68580" marT="0" marB="0"/>
                </a:tc>
                <a:tc>
                  <a:txBody>
                    <a:bodyPr/>
                    <a:lstStyle/>
                    <a:p>
                      <a:pPr algn="just">
                        <a:spcAft>
                          <a:spcPts val="0"/>
                        </a:spcAft>
                      </a:pPr>
                      <a:r>
                        <a:rPr lang="en-US" sz="1200">
                          <a:solidFill>
                            <a:srgbClr val="000000"/>
                          </a:solidFill>
                          <a:latin typeface="Times New Roman"/>
                          <a:ea typeface="Calibri"/>
                          <a:cs typeface="Mangal"/>
                        </a:rPr>
                        <a:t>National Food Security Act (NFSA) </a:t>
                      </a:r>
                      <a:endParaRPr lang="en-US" sz="12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spcAft>
                          <a:spcPts val="0"/>
                        </a:spcAft>
                      </a:pPr>
                      <a:r>
                        <a:rPr lang="en-US" sz="1200" dirty="0">
                          <a:solidFill>
                            <a:srgbClr val="000000"/>
                          </a:solidFill>
                          <a:latin typeface="Times New Roman"/>
                          <a:ea typeface="Calibri"/>
                          <a:cs typeface="Mangal"/>
                        </a:rPr>
                        <a:t>The </a:t>
                      </a:r>
                      <a:r>
                        <a:rPr lang="en-US" sz="1200" dirty="0" err="1">
                          <a:solidFill>
                            <a:srgbClr val="000000"/>
                          </a:solidFill>
                          <a:latin typeface="Times New Roman"/>
                          <a:ea typeface="Calibri"/>
                          <a:cs typeface="Mangal"/>
                        </a:rPr>
                        <a:t>Panchayats</a:t>
                      </a:r>
                      <a:r>
                        <a:rPr lang="en-US" sz="1200" dirty="0">
                          <a:solidFill>
                            <a:srgbClr val="000000"/>
                          </a:solidFill>
                          <a:latin typeface="Times New Roman"/>
                          <a:ea typeface="Calibri"/>
                          <a:cs typeface="Mangal"/>
                        </a:rPr>
                        <a:t> are  responsible for the proper implementation of the</a:t>
                      </a:r>
                      <a:r>
                        <a:rPr lang="en-US" sz="1200" u="sng" dirty="0">
                          <a:solidFill>
                            <a:srgbClr val="000000"/>
                          </a:solidFill>
                          <a:latin typeface="Times New Roman"/>
                          <a:ea typeface="Calibri"/>
                          <a:cs typeface="Mangal"/>
                        </a:rPr>
                        <a:t> Act</a:t>
                      </a:r>
                      <a:r>
                        <a:rPr lang="en-US" sz="1200" dirty="0">
                          <a:solidFill>
                            <a:srgbClr val="000000"/>
                          </a:solidFill>
                          <a:latin typeface="Times New Roman"/>
                          <a:ea typeface="Calibri"/>
                          <a:cs typeface="Mangal"/>
                        </a:rPr>
                        <a:t> in their respective areas. They  conduct periodic social audits on the functioning of Fair Price Shops (FPSs), Targeted Public Distribution System (TPDS) and other welfare schemes, and take necessary action, as  prescribed by  Government. </a:t>
                      </a:r>
                      <a:endParaRPr lang="en-US" sz="1200" dirty="0">
                        <a:solidFill>
                          <a:srgbClr val="000000"/>
                        </a:solidFill>
                        <a:latin typeface="Arial"/>
                        <a:ea typeface="Calibri"/>
                        <a:cs typeface="Mangal"/>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90550"/>
          </a:xfrm>
        </p:spPr>
        <p:txBody>
          <a:bodyPr>
            <a:normAutofit fontScale="90000"/>
          </a:bodyPr>
          <a:lstStyle/>
          <a:p>
            <a:r>
              <a:rPr lang="en-US" b="1" dirty="0" smtClean="0"/>
              <a:t>Village with Good Governance</a:t>
            </a:r>
            <a:endParaRPr lang="en-US" dirty="0"/>
          </a:p>
        </p:txBody>
      </p:sp>
      <p:graphicFrame>
        <p:nvGraphicFramePr>
          <p:cNvPr id="4" name="Content Placeholder 3"/>
          <p:cNvGraphicFramePr>
            <a:graphicFrameLocks noGrp="1"/>
          </p:cNvGraphicFramePr>
          <p:nvPr>
            <p:ph idx="1"/>
          </p:nvPr>
        </p:nvGraphicFramePr>
        <p:xfrm>
          <a:off x="152400" y="702565"/>
          <a:ext cx="8839202" cy="4427343"/>
        </p:xfrm>
        <a:graphic>
          <a:graphicData uri="http://schemas.openxmlformats.org/drawingml/2006/table">
            <a:tbl>
              <a:tblPr firstRow="1" bandRow="1">
                <a:tableStyleId>{5C22544A-7EE6-4342-B048-85BDC9FD1C3A}</a:tableStyleId>
              </a:tblPr>
              <a:tblGrid>
                <a:gridCol w="533400"/>
                <a:gridCol w="1447800"/>
                <a:gridCol w="1447800"/>
                <a:gridCol w="5410202"/>
              </a:tblGrid>
              <a:tr h="393609">
                <a:tc>
                  <a:txBody>
                    <a:bodyPr/>
                    <a:lstStyle/>
                    <a:p>
                      <a:pPr algn="ctr">
                        <a:lnSpc>
                          <a:spcPct val="115000"/>
                        </a:lnSpc>
                        <a:spcAft>
                          <a:spcPts val="0"/>
                        </a:spcAft>
                      </a:pPr>
                      <a:r>
                        <a:rPr lang="en-US" sz="1100" b="1" dirty="0" err="1">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Name of   Scheme </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a:latin typeface="Times New Roman"/>
                          <a:ea typeface="Calibri"/>
                          <a:cs typeface="Mangal"/>
                        </a:rPr>
                        <a:t>Whether Funds released to  PRI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Role  of  Panchayat</a:t>
                      </a:r>
                      <a:endParaRPr lang="en-US" sz="1100" dirty="0">
                        <a:latin typeface="Calibri"/>
                        <a:ea typeface="Calibri"/>
                        <a:cs typeface="Mangal"/>
                      </a:endParaRPr>
                    </a:p>
                  </a:txBody>
                  <a:tcPr marL="68580" marR="68580" marT="0" marB="0"/>
                </a:tc>
              </a:tr>
              <a:tr h="865976">
                <a:tc>
                  <a:txBody>
                    <a:bodyPr/>
                    <a:lstStyle/>
                    <a:p>
                      <a:pPr algn="just">
                        <a:lnSpc>
                          <a:spcPct val="115000"/>
                        </a:lnSpc>
                        <a:spcAft>
                          <a:spcPts val="0"/>
                        </a:spcAft>
                      </a:pPr>
                      <a:r>
                        <a:rPr lang="en-US" sz="1200">
                          <a:latin typeface="Times New Roman"/>
                          <a:ea typeface="Calibri"/>
                          <a:cs typeface="Mangal"/>
                        </a:rPr>
                        <a:t>1</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Calibri"/>
                          <a:cs typeface="Mangal"/>
                        </a:rPr>
                        <a:t>Panchayat Citizens Charters for  better delivery  of citizen services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solidFill>
                            <a:srgbClr val="333333"/>
                          </a:solidFill>
                          <a:latin typeface="Times New Roman"/>
                          <a:ea typeface="Times New Roman"/>
                          <a:cs typeface="Mangal"/>
                        </a:rPr>
                        <a:t>The Panchayats need to prepare and publish a Citizen’s Charter describing its commitment towards providing high standard citizen services, including the mechanism for grievance redressal. </a:t>
                      </a:r>
                      <a:r>
                        <a:rPr lang="en-US" sz="1200">
                          <a:latin typeface="Times New Roman"/>
                          <a:ea typeface="Calibri"/>
                          <a:cs typeface="Mangal"/>
                        </a:rPr>
                        <a:t>The Citizen’s Charter lays emphasis on the aspect of  good governance in Panchayat</a:t>
                      </a:r>
                      <a:endParaRPr lang="en-US" sz="1100">
                        <a:latin typeface="Calibri"/>
                        <a:ea typeface="Calibri"/>
                        <a:cs typeface="Mangal"/>
                      </a:endParaRPr>
                    </a:p>
                  </a:txBody>
                  <a:tcPr marL="68580" marR="68580" marT="0" marB="0"/>
                </a:tc>
              </a:tr>
              <a:tr h="684537">
                <a:tc>
                  <a:txBody>
                    <a:bodyPr/>
                    <a:lstStyle/>
                    <a:p>
                      <a:pPr algn="just">
                        <a:lnSpc>
                          <a:spcPct val="115000"/>
                        </a:lnSpc>
                        <a:spcAft>
                          <a:spcPts val="0"/>
                        </a:spcAft>
                      </a:pPr>
                      <a:r>
                        <a:rPr lang="en-US" sz="1200">
                          <a:latin typeface="Times New Roman"/>
                          <a:ea typeface="Calibri"/>
                          <a:cs typeface="Mangal"/>
                        </a:rPr>
                        <a:t>2</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e-Grams Swaraj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Appropriate selection of indicators by the  Gram Panchayats of  SDGs by leveraging ICT / e-GramSWARAJ can assist the process to maintain a focus on the important works  and take strategic decisions to address problem areas in achieving SDG targets</a:t>
                      </a:r>
                      <a:endParaRPr lang="en-US" sz="1100">
                        <a:latin typeface="Calibri"/>
                        <a:ea typeface="Calibri"/>
                        <a:cs typeface="Mangal"/>
                      </a:endParaRPr>
                    </a:p>
                  </a:txBody>
                  <a:tcPr marL="68580" marR="68580" marT="0" marB="0"/>
                </a:tc>
              </a:tr>
              <a:tr h="682752">
                <a:tc>
                  <a:txBody>
                    <a:bodyPr/>
                    <a:lstStyle/>
                    <a:p>
                      <a:pPr algn="just">
                        <a:lnSpc>
                          <a:spcPct val="115000"/>
                        </a:lnSpc>
                        <a:spcAft>
                          <a:spcPts val="0"/>
                        </a:spcAft>
                      </a:pPr>
                      <a:r>
                        <a:rPr lang="en-US" sz="1200">
                          <a:latin typeface="Times New Roman"/>
                          <a:ea typeface="Calibri"/>
                          <a:cs typeface="Mangal"/>
                        </a:rPr>
                        <a:t>3</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spc="-25">
                          <a:latin typeface="Times New Roman"/>
                          <a:ea typeface="Calibri"/>
                          <a:cs typeface="Mangal"/>
                        </a:rPr>
                        <a:t>Saansad Adarsh Gram Yojana)</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spc="-25">
                          <a:latin typeface="Times New Roman"/>
                          <a:ea typeface="Calibri"/>
                          <a:cs typeface="Mangal"/>
                        </a:rPr>
                        <a:t>Every Gram Panchayats identified under SAGY prepares  an  integrated Village Development Plan (VDP) to achieve holistic progress of the village. Formulation of SAGY is </a:t>
                      </a:r>
                      <a:r>
                        <a:rPr lang="en-US" sz="1200">
                          <a:latin typeface="Times New Roman"/>
                          <a:ea typeface="Times New Roman"/>
                          <a:cs typeface="Mangal"/>
                        </a:rPr>
                        <a:t>  guided by convergence of resources available from a range of existing Central and State Schemes and building partnerships with  NGOs/ other  organizations.</a:t>
                      </a:r>
                      <a:endParaRPr lang="en-US" sz="1100">
                        <a:latin typeface="Calibri"/>
                        <a:ea typeface="Calibri"/>
                        <a:cs typeface="Mangal"/>
                      </a:endParaRPr>
                    </a:p>
                  </a:txBody>
                  <a:tcPr marL="68580" marR="68580" marT="0" marB="0"/>
                </a:tc>
              </a:tr>
              <a:tr h="590413">
                <a:tc>
                  <a:txBody>
                    <a:bodyPr/>
                    <a:lstStyle/>
                    <a:p>
                      <a:pPr algn="just">
                        <a:lnSpc>
                          <a:spcPct val="115000"/>
                        </a:lnSpc>
                        <a:spcAft>
                          <a:spcPts val="0"/>
                        </a:spcAft>
                      </a:pPr>
                      <a:r>
                        <a:rPr lang="en-US" sz="1200">
                          <a:latin typeface="Times New Roman"/>
                          <a:ea typeface="Calibri"/>
                          <a:cs typeface="Mangal"/>
                        </a:rPr>
                        <a:t>4</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Calibri"/>
                          <a:cs typeface="Mangal"/>
                        </a:rPr>
                        <a:t>Vibrant  Gram Sabha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spcAft>
                          <a:spcPts val="0"/>
                        </a:spcAft>
                      </a:pPr>
                      <a:r>
                        <a:rPr lang="en-US" sz="1100">
                          <a:solidFill>
                            <a:srgbClr val="333333"/>
                          </a:solidFill>
                          <a:latin typeface="Calibri"/>
                          <a:ea typeface="Times New Roman"/>
                          <a:cs typeface="Mangal"/>
                        </a:rPr>
                        <a:t>Gram Panchayats to strengthen   and institutionalize the Gram Sabha for active participation of  people  in the decision making in   local development process </a:t>
                      </a:r>
                      <a:endParaRPr lang="en-US" sz="1100">
                        <a:latin typeface="Calibri"/>
                        <a:ea typeface="Times New Roman"/>
                        <a:cs typeface="Mangal"/>
                      </a:endParaRPr>
                    </a:p>
                  </a:txBody>
                  <a:tcPr marL="68580" marR="68580" marT="0" marB="0"/>
                </a:tc>
              </a:tr>
              <a:tr h="684537">
                <a:tc>
                  <a:txBody>
                    <a:bodyPr/>
                    <a:lstStyle/>
                    <a:p>
                      <a:pPr algn="just">
                        <a:lnSpc>
                          <a:spcPct val="115000"/>
                        </a:lnSpc>
                        <a:spcAft>
                          <a:spcPts val="0"/>
                        </a:spcAft>
                      </a:pPr>
                      <a:r>
                        <a:rPr lang="en-US" sz="1200">
                          <a:latin typeface="Times New Roman"/>
                          <a:ea typeface="Calibri"/>
                          <a:cs typeface="Mangal"/>
                        </a:rPr>
                        <a:t>5</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Calibri"/>
                          <a:cs typeface="Mangal"/>
                        </a:rPr>
                        <a:t>Mobilization of Own Source Revenues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dirty="0">
                          <a:solidFill>
                            <a:srgbClr val="333333"/>
                          </a:solidFill>
                          <a:latin typeface="Times New Roman"/>
                          <a:ea typeface="Times New Roman"/>
                          <a:cs typeface="Mangal"/>
                        </a:rPr>
                        <a:t>There is a huge potential and scope for augmentation of Own Source Revenue (OSR) through effective implementation of taxation powers. The OSR provide long-term sustainability to public services. The  Gram </a:t>
                      </a:r>
                      <a:r>
                        <a:rPr lang="en-US" sz="1200" dirty="0" err="1">
                          <a:solidFill>
                            <a:srgbClr val="333333"/>
                          </a:solidFill>
                          <a:latin typeface="Times New Roman"/>
                          <a:ea typeface="Times New Roman"/>
                          <a:cs typeface="Mangal"/>
                        </a:rPr>
                        <a:t>Panchayats</a:t>
                      </a:r>
                      <a:r>
                        <a:rPr lang="en-US" sz="1200" dirty="0">
                          <a:solidFill>
                            <a:srgbClr val="333333"/>
                          </a:solidFill>
                          <a:latin typeface="Times New Roman"/>
                          <a:ea typeface="Times New Roman"/>
                          <a:cs typeface="Mangal"/>
                        </a:rPr>
                        <a:t>  need to  fully  exploit the  OSR.</a:t>
                      </a:r>
                      <a:endParaRPr lang="en-US" sz="1100" dirty="0">
                        <a:latin typeface="Calibri"/>
                        <a:ea typeface="Calibri"/>
                        <a:cs typeface="Mangal"/>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90550"/>
          </a:xfrm>
        </p:spPr>
        <p:txBody>
          <a:bodyPr>
            <a:normAutofit fontScale="90000"/>
          </a:bodyPr>
          <a:lstStyle/>
          <a:p>
            <a:r>
              <a:rPr lang="en-US" b="1" dirty="0" smtClean="0"/>
              <a:t>Engendered Development in village</a:t>
            </a:r>
            <a:endParaRPr lang="en-US" dirty="0"/>
          </a:p>
        </p:txBody>
      </p:sp>
      <p:graphicFrame>
        <p:nvGraphicFramePr>
          <p:cNvPr id="4" name="Content Placeholder 3"/>
          <p:cNvGraphicFramePr>
            <a:graphicFrameLocks noGrp="1"/>
          </p:cNvGraphicFramePr>
          <p:nvPr>
            <p:ph idx="1"/>
          </p:nvPr>
        </p:nvGraphicFramePr>
        <p:xfrm>
          <a:off x="152400" y="702565"/>
          <a:ext cx="8839202" cy="3217287"/>
        </p:xfrm>
        <a:graphic>
          <a:graphicData uri="http://schemas.openxmlformats.org/drawingml/2006/table">
            <a:tbl>
              <a:tblPr firstRow="1" bandRow="1">
                <a:tableStyleId>{5C22544A-7EE6-4342-B048-85BDC9FD1C3A}</a:tableStyleId>
              </a:tblPr>
              <a:tblGrid>
                <a:gridCol w="533400"/>
                <a:gridCol w="1447800"/>
                <a:gridCol w="1447800"/>
                <a:gridCol w="5410202"/>
              </a:tblGrid>
              <a:tr h="393609">
                <a:tc>
                  <a:txBody>
                    <a:bodyPr/>
                    <a:lstStyle/>
                    <a:p>
                      <a:pPr algn="ctr">
                        <a:lnSpc>
                          <a:spcPct val="115000"/>
                        </a:lnSpc>
                        <a:spcAft>
                          <a:spcPts val="0"/>
                        </a:spcAft>
                      </a:pPr>
                      <a:r>
                        <a:rPr lang="en-US" sz="1100" b="1" dirty="0" err="1">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Name of   Scheme </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100" b="1">
                          <a:latin typeface="Times New Roman"/>
                          <a:ea typeface="Calibri"/>
                          <a:cs typeface="Mangal"/>
                        </a:rPr>
                        <a:t>Whether Funds released to  PRI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100" b="1" dirty="0">
                          <a:latin typeface="Times New Roman"/>
                          <a:ea typeface="Calibri"/>
                          <a:cs typeface="Mangal"/>
                        </a:rPr>
                        <a:t>Role  of  Panchayat</a:t>
                      </a:r>
                      <a:endParaRPr lang="en-US" sz="1100" dirty="0">
                        <a:latin typeface="Calibri"/>
                        <a:ea typeface="Calibri"/>
                        <a:cs typeface="Mangal"/>
                      </a:endParaRPr>
                    </a:p>
                  </a:txBody>
                  <a:tcPr marL="68580" marR="68580" marT="0" marB="0"/>
                </a:tc>
              </a:tr>
              <a:tr h="865976">
                <a:tc>
                  <a:txBody>
                    <a:bodyPr/>
                    <a:lstStyle/>
                    <a:p>
                      <a:pPr algn="just">
                        <a:lnSpc>
                          <a:spcPct val="115000"/>
                        </a:lnSpc>
                        <a:spcAft>
                          <a:spcPts val="0"/>
                        </a:spcAft>
                      </a:pPr>
                      <a:r>
                        <a:rPr lang="en-US" sz="1200">
                          <a:latin typeface="Times New Roman"/>
                          <a:ea typeface="Calibri"/>
                          <a:cs typeface="Mangal"/>
                        </a:rPr>
                        <a:t>1</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Calibri"/>
                          <a:cs typeface="Mangal"/>
                        </a:rPr>
                        <a:t>National Rural Livelihood Mission (NRLM)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spcAft>
                          <a:spcPts val="0"/>
                        </a:spcAft>
                      </a:pPr>
                      <a:r>
                        <a:rPr lang="en-US" sz="1100">
                          <a:latin typeface="Calibri"/>
                          <a:ea typeface="Calibri"/>
                          <a:cs typeface="Mangal"/>
                        </a:rPr>
                        <a:t>SHGs and their federations prepare Village Poverty Reduction Plan (VPRP). This VPRP exercise is an integral component of the convergence effort between the SHGs and PRIs. The  VPRP  need to be integrated  into  GPDP</a:t>
                      </a:r>
                      <a:endParaRPr lang="en-US" sz="1100">
                        <a:latin typeface="Calibri"/>
                        <a:ea typeface="Times New Roman"/>
                        <a:cs typeface="Mangal"/>
                      </a:endParaRPr>
                    </a:p>
                  </a:txBody>
                  <a:tcPr marL="68580" marR="68580" marT="0" marB="0"/>
                </a:tc>
              </a:tr>
              <a:tr h="684537">
                <a:tc>
                  <a:txBody>
                    <a:bodyPr/>
                    <a:lstStyle/>
                    <a:p>
                      <a:pPr algn="just">
                        <a:lnSpc>
                          <a:spcPct val="115000"/>
                        </a:lnSpc>
                        <a:spcAft>
                          <a:spcPts val="0"/>
                        </a:spcAft>
                      </a:pPr>
                      <a:r>
                        <a:rPr lang="en-US" sz="1200">
                          <a:latin typeface="Times New Roman"/>
                          <a:ea typeface="Calibri"/>
                          <a:cs typeface="Mangal"/>
                        </a:rPr>
                        <a:t>2</a:t>
                      </a:r>
                      <a:endParaRPr lang="en-US" sz="1100">
                        <a:latin typeface="Calibri"/>
                        <a:ea typeface="Calibri"/>
                        <a:cs typeface="Mangal"/>
                      </a:endParaRPr>
                    </a:p>
                  </a:txBody>
                  <a:tcPr marL="68580" marR="68580" marT="0" marB="0"/>
                </a:tc>
                <a:tc>
                  <a:txBody>
                    <a:bodyPr/>
                    <a:lstStyle/>
                    <a:p>
                      <a:pPr>
                        <a:spcAft>
                          <a:spcPts val="0"/>
                        </a:spcAft>
                      </a:pPr>
                      <a:r>
                        <a:rPr lang="en-US" sz="1200">
                          <a:solidFill>
                            <a:srgbClr val="000000"/>
                          </a:solidFill>
                          <a:latin typeface="Times New Roman"/>
                          <a:ea typeface="Calibri"/>
                          <a:cs typeface="Mangal"/>
                        </a:rPr>
                        <a:t>Ayushman Bharat (AB)  – </a:t>
                      </a:r>
                      <a:endParaRPr lang="en-US" sz="12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Panchayats prepare  plan  to upgrade  all the Health Sub-3Centres and Primary Health Centres to HWC as per guidelines of   XV FC Health grants</a:t>
                      </a:r>
                      <a:endParaRPr lang="en-US" sz="1100">
                        <a:latin typeface="Calibri"/>
                        <a:ea typeface="Calibri"/>
                        <a:cs typeface="Mangal"/>
                      </a:endParaRPr>
                    </a:p>
                  </a:txBody>
                  <a:tcPr marL="68580" marR="68580" marT="0" marB="0"/>
                </a:tc>
              </a:tr>
              <a:tr h="682752">
                <a:tc>
                  <a:txBody>
                    <a:bodyPr/>
                    <a:lstStyle/>
                    <a:p>
                      <a:pPr algn="just">
                        <a:lnSpc>
                          <a:spcPct val="115000"/>
                        </a:lnSpc>
                        <a:spcAft>
                          <a:spcPts val="0"/>
                        </a:spcAft>
                      </a:pPr>
                      <a:r>
                        <a:rPr lang="en-IN" sz="1200" dirty="0" smtClean="0">
                          <a:latin typeface="Times New Roman"/>
                          <a:ea typeface="Calibri"/>
                          <a:cs typeface="Mangal"/>
                        </a:rPr>
                        <a:t>3</a:t>
                      </a:r>
                      <a:endParaRPr lang="en-US" sz="1100" dirty="0">
                        <a:latin typeface="Calibri"/>
                        <a:ea typeface="Calibri"/>
                        <a:cs typeface="Mangal"/>
                      </a:endParaRPr>
                    </a:p>
                  </a:txBody>
                  <a:tcPr marL="68580" marR="68580" marT="0" marB="0"/>
                </a:tc>
                <a:tc>
                  <a:txBody>
                    <a:bodyPr/>
                    <a:lstStyle/>
                    <a:p>
                      <a:pPr>
                        <a:spcAft>
                          <a:spcPts val="0"/>
                        </a:spcAft>
                      </a:pPr>
                      <a:r>
                        <a:rPr lang="en-US" sz="1200">
                          <a:solidFill>
                            <a:srgbClr val="000000"/>
                          </a:solidFill>
                          <a:latin typeface="Times New Roman"/>
                          <a:ea typeface="Calibri"/>
                          <a:cs typeface="Mangal"/>
                        </a:rPr>
                        <a:t>Janani Suraksha Yojana (JSY)) </a:t>
                      </a:r>
                      <a:endParaRPr lang="en-US" sz="12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Panchayats aim to reduce maternal and neonatal mortality by promoting institutional delivery  by creating awareness . </a:t>
                      </a:r>
                      <a:endParaRPr lang="en-US" sz="1100">
                        <a:latin typeface="Calibri"/>
                        <a:ea typeface="Calibri"/>
                        <a:cs typeface="Mangal"/>
                      </a:endParaRPr>
                    </a:p>
                  </a:txBody>
                  <a:tcPr marL="68580" marR="68580" marT="0" marB="0"/>
                </a:tc>
              </a:tr>
              <a:tr h="590413">
                <a:tc>
                  <a:txBody>
                    <a:bodyPr/>
                    <a:lstStyle/>
                    <a:p>
                      <a:pPr algn="just">
                        <a:lnSpc>
                          <a:spcPct val="115000"/>
                        </a:lnSpc>
                        <a:spcAft>
                          <a:spcPts val="0"/>
                        </a:spcAft>
                      </a:pPr>
                      <a:r>
                        <a:rPr lang="en-IN" sz="1200" dirty="0" smtClean="0">
                          <a:latin typeface="Times New Roman"/>
                          <a:ea typeface="Calibri"/>
                          <a:cs typeface="Mangal"/>
                        </a:rPr>
                        <a:t>4</a:t>
                      </a:r>
                      <a:endParaRPr lang="en-US" sz="1100" dirty="0">
                        <a:latin typeface="Calibri"/>
                        <a:ea typeface="Calibri"/>
                        <a:cs typeface="Mangal"/>
                      </a:endParaRPr>
                    </a:p>
                  </a:txBody>
                  <a:tcPr marL="68580" marR="68580" marT="0" marB="0"/>
                </a:tc>
                <a:tc>
                  <a:txBody>
                    <a:bodyPr/>
                    <a:lstStyle/>
                    <a:p>
                      <a:pPr>
                        <a:spcAft>
                          <a:spcPts val="0"/>
                        </a:spcAft>
                      </a:pPr>
                      <a:r>
                        <a:rPr lang="en-US" sz="1200">
                          <a:solidFill>
                            <a:srgbClr val="000000"/>
                          </a:solidFill>
                          <a:latin typeface="Times New Roman"/>
                          <a:ea typeface="Calibri"/>
                          <a:cs typeface="Mangal"/>
                        </a:rPr>
                        <a:t>Janani Shishu Suraksha Karyakram (JSSK) </a:t>
                      </a:r>
                      <a:endParaRPr lang="en-US" sz="12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dirty="0">
                          <a:latin typeface="Times New Roman"/>
                          <a:ea typeface="Calibri"/>
                          <a:cs typeface="Mangal"/>
                        </a:rPr>
                        <a:t>Panchayat with the assistance of ASHA  identify the beneficiaries  and  facilitate access to health care  </a:t>
                      </a:r>
                      <a:endParaRPr lang="en-US" sz="1100" dirty="0">
                        <a:latin typeface="Calibri"/>
                        <a:ea typeface="Calibri"/>
                        <a:cs typeface="Mangal"/>
                      </a:endParaRP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35737"/>
            <a:ext cx="7886700" cy="994172"/>
          </a:xfrm>
        </p:spPr>
        <p:txBody>
          <a:bodyPr>
            <a:normAutofit/>
          </a:bodyPr>
          <a:lstStyle/>
          <a:p>
            <a:pPr algn="ctr"/>
            <a:r>
              <a:rPr lang="en-US" sz="5400" b="1" dirty="0" smtClean="0">
                <a:solidFill>
                  <a:srgbClr val="F60000"/>
                </a:solidFill>
                <a:cs typeface="Arial" panose="020B0604020202020204" pitchFamily="34" charset="0"/>
              </a:rPr>
              <a:t>Thank You</a:t>
            </a:r>
            <a:endParaRPr lang="en-US" sz="5400" b="1" dirty="0">
              <a:solidFill>
                <a:srgbClr val="F60000"/>
              </a:solidFill>
              <a:cs typeface="Arial" panose="020B0604020202020204" pitchFamily="34" charset="0"/>
            </a:endParaRPr>
          </a:p>
        </p:txBody>
      </p:sp>
      <p:sp>
        <p:nvSpPr>
          <p:cNvPr id="3" name="Slide Number Placeholder 2"/>
          <p:cNvSpPr>
            <a:spLocks noGrp="1"/>
          </p:cNvSpPr>
          <p:nvPr>
            <p:ph type="sldNum" sz="quarter" idx="12"/>
          </p:nvPr>
        </p:nvSpPr>
        <p:spPr/>
        <p:txBody>
          <a:bodyPr/>
          <a:lstStyle/>
          <a:p>
            <a:fld id="{80BCF044-007D-4911-B54B-7E89BDF669FF}" type="slidenum">
              <a:rPr lang="en-US" smtClean="0">
                <a:latin typeface="Arial" panose="020B0604020202020204" pitchFamily="34" charset="0"/>
                <a:cs typeface="Arial" panose="020B0604020202020204" pitchFamily="34" charset="0"/>
              </a:rPr>
              <a:pPr/>
              <a:t>17</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42113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9550"/>
            <a:ext cx="8178765" cy="685800"/>
          </a:xfrm>
        </p:spPr>
        <p:txBody>
          <a:bodyPr>
            <a:noAutofit/>
          </a:bodyPr>
          <a:lstStyle/>
          <a:p>
            <a:r>
              <a:rPr lang="en-US" sz="3600" b="1" dirty="0" smtClean="0"/>
              <a:t>CSS of National Importance : Role of PRIs</a:t>
            </a:r>
            <a:endParaRPr lang="en-IN" sz="3600" b="1" dirty="0"/>
          </a:p>
        </p:txBody>
      </p:sp>
      <p:sp>
        <p:nvSpPr>
          <p:cNvPr id="3" name="Content Placeholder 2"/>
          <p:cNvSpPr>
            <a:spLocks noGrp="1"/>
          </p:cNvSpPr>
          <p:nvPr>
            <p:ph idx="1"/>
          </p:nvPr>
        </p:nvSpPr>
        <p:spPr>
          <a:xfrm>
            <a:off x="609600" y="1047750"/>
            <a:ext cx="8178765" cy="3789479"/>
          </a:xfrm>
        </p:spPr>
        <p:txBody>
          <a:bodyPr>
            <a:normAutofit lnSpcReduction="10000"/>
          </a:bodyPr>
          <a:lstStyle/>
          <a:p>
            <a:pPr>
              <a:lnSpc>
                <a:spcPct val="100000"/>
              </a:lnSpc>
            </a:pPr>
            <a:r>
              <a:rPr lang="en-US" sz="2100" dirty="0" smtClean="0"/>
              <a:t>Objective of </a:t>
            </a:r>
            <a:r>
              <a:rPr lang="en-US" sz="2100" dirty="0" smtClean="0"/>
              <a:t>SDGs </a:t>
            </a:r>
            <a:r>
              <a:rPr lang="en-US" sz="2100" dirty="0" smtClean="0"/>
              <a:t>:        </a:t>
            </a:r>
            <a:r>
              <a:rPr lang="en-US" sz="2100" b="1" i="1" dirty="0" smtClean="0">
                <a:solidFill>
                  <a:srgbClr val="C00000"/>
                </a:solidFill>
              </a:rPr>
              <a:t>Put People First… No one is left Behind</a:t>
            </a:r>
          </a:p>
          <a:p>
            <a:r>
              <a:rPr lang="en-US" sz="2100" dirty="0" smtClean="0"/>
              <a:t>PRIs </a:t>
            </a:r>
            <a:r>
              <a:rPr lang="en-US" sz="2100" dirty="0"/>
              <a:t>are responsible for </a:t>
            </a:r>
            <a:r>
              <a:rPr lang="en-US" sz="2100" dirty="0" smtClean="0"/>
              <a:t>providing basic </a:t>
            </a:r>
            <a:r>
              <a:rPr lang="en-US" sz="2100" dirty="0"/>
              <a:t>services </a:t>
            </a:r>
            <a:r>
              <a:rPr lang="en-US" sz="2100" dirty="0" smtClean="0"/>
              <a:t>in villages such as -</a:t>
            </a:r>
            <a:endParaRPr lang="en-US" sz="2100" dirty="0"/>
          </a:p>
          <a:p>
            <a:pPr lvl="2"/>
            <a:r>
              <a:rPr lang="en-US" sz="1800" dirty="0" smtClean="0">
                <a:solidFill>
                  <a:srgbClr val="7030A0"/>
                </a:solidFill>
              </a:rPr>
              <a:t>Employment Generation</a:t>
            </a:r>
          </a:p>
          <a:p>
            <a:pPr lvl="2"/>
            <a:r>
              <a:rPr lang="en-US" sz="1800" dirty="0" smtClean="0"/>
              <a:t>Creating livelihood opportunities</a:t>
            </a:r>
          </a:p>
          <a:p>
            <a:pPr lvl="2"/>
            <a:r>
              <a:rPr lang="en-US" sz="1800" dirty="0" smtClean="0"/>
              <a:t>Drinking Water</a:t>
            </a:r>
          </a:p>
          <a:p>
            <a:pPr lvl="2"/>
            <a:r>
              <a:rPr lang="en-US" sz="1800" dirty="0" smtClean="0"/>
              <a:t>Sanitation</a:t>
            </a:r>
            <a:endParaRPr lang="en-US" sz="1800" dirty="0"/>
          </a:p>
          <a:p>
            <a:pPr lvl="2"/>
            <a:r>
              <a:rPr lang="en-US" sz="1800" dirty="0" smtClean="0"/>
              <a:t>Social Security </a:t>
            </a:r>
            <a:endParaRPr lang="en-US" sz="1800" dirty="0"/>
          </a:p>
          <a:p>
            <a:pPr lvl="2"/>
            <a:r>
              <a:rPr lang="en-US" sz="1800" dirty="0" smtClean="0"/>
              <a:t>Creating infrastructure </a:t>
            </a:r>
            <a:r>
              <a:rPr lang="en-US" sz="1800" dirty="0"/>
              <a:t>for economic </a:t>
            </a:r>
            <a:r>
              <a:rPr lang="en-US" sz="1800" dirty="0" smtClean="0"/>
              <a:t>development</a:t>
            </a:r>
          </a:p>
          <a:p>
            <a:pPr lvl="2"/>
            <a:r>
              <a:rPr lang="en-US" sz="1800" dirty="0" smtClean="0"/>
              <a:t>Women and child development</a:t>
            </a:r>
          </a:p>
          <a:p>
            <a:r>
              <a:rPr lang="en-US" sz="2100" dirty="0" smtClean="0"/>
              <a:t> </a:t>
            </a:r>
            <a:r>
              <a:rPr lang="en-US" sz="1800" dirty="0"/>
              <a:t>For each of these </a:t>
            </a:r>
            <a:r>
              <a:rPr lang="en-US" sz="1800" dirty="0" smtClean="0"/>
              <a:t>services, </a:t>
            </a:r>
            <a:r>
              <a:rPr lang="en-US" sz="1800" dirty="0"/>
              <a:t>there is a </a:t>
            </a:r>
            <a:r>
              <a:rPr lang="en-US" sz="1800" dirty="0" smtClean="0"/>
              <a:t> CSS  </a:t>
            </a:r>
            <a:endParaRPr lang="en-IN" sz="1800" dirty="0" smtClean="0"/>
          </a:p>
          <a:p>
            <a:r>
              <a:rPr lang="en-US" sz="1800" dirty="0" smtClean="0"/>
              <a:t> PRIs have  key role  to  plan  and implement  CSS 		</a:t>
            </a:r>
            <a:endParaRPr lang="en-US" sz="2100" b="1" i="1" dirty="0" smtClean="0">
              <a:solidFill>
                <a:srgbClr val="7030A0"/>
              </a:solidFill>
            </a:endParaRPr>
          </a:p>
        </p:txBody>
      </p:sp>
      <p:sp>
        <p:nvSpPr>
          <p:cNvPr id="4" name="Slide Number Placeholder 3"/>
          <p:cNvSpPr>
            <a:spLocks noGrp="1"/>
          </p:cNvSpPr>
          <p:nvPr>
            <p:ph type="sldNum" sz="quarter" idx="12"/>
          </p:nvPr>
        </p:nvSpPr>
        <p:spPr/>
        <p:txBody>
          <a:bodyPr/>
          <a:lstStyle/>
          <a:p>
            <a:pPr>
              <a:defRPr/>
            </a:pPr>
            <a:fld id="{DFFB9228-930D-4203-840C-1B8AA638A3E7}" type="slidenum">
              <a:rPr lang="en-US" altLang="en-US" smtClean="0"/>
              <a:pPr>
                <a:defRPr/>
              </a:pPr>
              <a:t>2</a:t>
            </a:fld>
            <a:endParaRPr lang="en-US" altLang="en-US"/>
          </a:p>
        </p:txBody>
      </p:sp>
    </p:spTree>
    <p:extLst>
      <p:ext uri="{BB962C8B-B14F-4D97-AF65-F5344CB8AC3E}">
        <p14:creationId xmlns="" xmlns:p14="http://schemas.microsoft.com/office/powerpoint/2010/main" val="4076604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47750"/>
            <a:ext cx="5105400" cy="3720704"/>
          </a:xfrm>
        </p:spPr>
        <p:txBody>
          <a:bodyPr>
            <a:noAutofit/>
          </a:bodyPr>
          <a:lstStyle/>
          <a:p>
            <a:pPr>
              <a:lnSpc>
                <a:spcPct val="100000"/>
              </a:lnSpc>
              <a:buNone/>
            </a:pPr>
            <a:r>
              <a:rPr lang="en-US" sz="2000" b="1" dirty="0" smtClean="0">
                <a:latin typeface="Calisto MT" pitchFamily="18" charset="0"/>
              </a:rPr>
              <a:t>MoPR Thematic Approach to Development </a:t>
            </a:r>
            <a:endParaRPr lang="en-IN" sz="2000" b="1" i="1" dirty="0">
              <a:solidFill>
                <a:srgbClr val="C00000"/>
              </a:solidFill>
              <a:latin typeface="Calisto MT" pitchFamily="18" charset="0"/>
            </a:endParaRPr>
          </a:p>
          <a:p>
            <a:pPr>
              <a:lnSpc>
                <a:spcPct val="100000"/>
              </a:lnSpc>
            </a:pPr>
            <a:r>
              <a:rPr lang="en-US" sz="2000" dirty="0" smtClean="0">
                <a:latin typeface="Calisto MT" pitchFamily="18" charset="0"/>
              </a:rPr>
              <a:t>Poverty free village</a:t>
            </a:r>
          </a:p>
          <a:p>
            <a:pPr>
              <a:lnSpc>
                <a:spcPct val="100000"/>
              </a:lnSpc>
            </a:pPr>
            <a:r>
              <a:rPr lang="en-US" sz="2000" dirty="0" smtClean="0">
                <a:latin typeface="Calisto MT" pitchFamily="18" charset="0"/>
              </a:rPr>
              <a:t>Healthy village</a:t>
            </a:r>
          </a:p>
          <a:p>
            <a:pPr>
              <a:lnSpc>
                <a:spcPct val="100000"/>
              </a:lnSpc>
            </a:pPr>
            <a:r>
              <a:rPr lang="en-US" sz="2000" dirty="0" smtClean="0">
                <a:latin typeface="Calisto MT" pitchFamily="18" charset="0"/>
              </a:rPr>
              <a:t>Child friendly village</a:t>
            </a:r>
          </a:p>
          <a:p>
            <a:pPr>
              <a:lnSpc>
                <a:spcPct val="100000"/>
              </a:lnSpc>
            </a:pPr>
            <a:r>
              <a:rPr lang="en-US" sz="2000" dirty="0" smtClean="0">
                <a:latin typeface="Calisto MT" pitchFamily="18" charset="0"/>
              </a:rPr>
              <a:t>Water sufficient village</a:t>
            </a:r>
          </a:p>
          <a:p>
            <a:pPr>
              <a:lnSpc>
                <a:spcPct val="100000"/>
              </a:lnSpc>
            </a:pPr>
            <a:r>
              <a:rPr lang="en-US" sz="2000" dirty="0" smtClean="0">
                <a:latin typeface="Calisto MT" pitchFamily="18" charset="0"/>
              </a:rPr>
              <a:t>Clean and Green village</a:t>
            </a:r>
          </a:p>
          <a:p>
            <a:pPr>
              <a:lnSpc>
                <a:spcPct val="100000"/>
              </a:lnSpc>
            </a:pPr>
            <a:r>
              <a:rPr lang="en-US" sz="2000" dirty="0" smtClean="0">
                <a:latin typeface="Calisto MT" pitchFamily="18" charset="0"/>
              </a:rPr>
              <a:t>Self-sufficient infrastructure</a:t>
            </a:r>
          </a:p>
          <a:p>
            <a:pPr>
              <a:lnSpc>
                <a:spcPct val="100000"/>
              </a:lnSpc>
            </a:pPr>
            <a:r>
              <a:rPr lang="en-US" sz="2000" dirty="0" smtClean="0">
                <a:latin typeface="Calisto MT" pitchFamily="18" charset="0"/>
              </a:rPr>
              <a:t>Socially secured village</a:t>
            </a:r>
          </a:p>
          <a:p>
            <a:pPr>
              <a:lnSpc>
                <a:spcPct val="100000"/>
              </a:lnSpc>
            </a:pPr>
            <a:r>
              <a:rPr lang="en-US" sz="2000" dirty="0" smtClean="0">
                <a:latin typeface="Calisto MT" pitchFamily="18" charset="0"/>
              </a:rPr>
              <a:t>Village with Good Governance</a:t>
            </a:r>
          </a:p>
          <a:p>
            <a:pPr>
              <a:lnSpc>
                <a:spcPct val="100000"/>
              </a:lnSpc>
            </a:pPr>
            <a:r>
              <a:rPr lang="en-US" sz="2000" dirty="0" smtClean="0">
                <a:latin typeface="Calisto MT" pitchFamily="18" charset="0"/>
              </a:rPr>
              <a:t>Engendered Development in village</a:t>
            </a:r>
          </a:p>
          <a:p>
            <a:pPr>
              <a:lnSpc>
                <a:spcPct val="100000"/>
              </a:lnSpc>
            </a:pPr>
            <a:endParaRPr lang="en-US" sz="1800" dirty="0" smtClean="0">
              <a:latin typeface="Calisto MT" pitchFamily="18" charset="0"/>
            </a:endParaRPr>
          </a:p>
          <a:p>
            <a:pPr>
              <a:lnSpc>
                <a:spcPct val="100000"/>
              </a:lnSpc>
            </a:pPr>
            <a:endParaRPr lang="en-US" sz="1800" dirty="0" smtClean="0">
              <a:latin typeface="Calisto MT" pitchFamily="18" charset="0"/>
            </a:endParaRPr>
          </a:p>
        </p:txBody>
      </p:sp>
      <p:sp>
        <p:nvSpPr>
          <p:cNvPr id="4" name="Slide Number Placeholder 3"/>
          <p:cNvSpPr>
            <a:spLocks noGrp="1"/>
          </p:cNvSpPr>
          <p:nvPr>
            <p:ph type="sldNum" sz="quarter" idx="12"/>
          </p:nvPr>
        </p:nvSpPr>
        <p:spPr/>
        <p:txBody>
          <a:bodyPr/>
          <a:lstStyle/>
          <a:p>
            <a:pPr>
              <a:defRPr/>
            </a:pPr>
            <a:fld id="{DFFB9228-930D-4203-840C-1B8AA638A3E7}" type="slidenum">
              <a:rPr lang="en-US" altLang="en-US" smtClean="0"/>
              <a:pPr>
                <a:defRPr/>
              </a:pPr>
              <a:t>3</a:t>
            </a:fld>
            <a:endParaRPr lang="en-US" altLang="en-US"/>
          </a:p>
        </p:txBody>
      </p:sp>
      <p:sp>
        <p:nvSpPr>
          <p:cNvPr id="5" name="Content Placeholder 2"/>
          <p:cNvSpPr txBox="1">
            <a:spLocks/>
          </p:cNvSpPr>
          <p:nvPr/>
        </p:nvSpPr>
        <p:spPr bwMode="auto">
          <a:xfrm>
            <a:off x="5410200" y="1047750"/>
            <a:ext cx="3505200" cy="29678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200" kern="1200">
                <a:solidFill>
                  <a:schemeClr val="tx1"/>
                </a:solidFill>
                <a:latin typeface="Calisto MT" panose="02040603050505030304" pitchFamily="18"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sto MT" panose="02040603050505030304" pitchFamily="18"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sto MT" panose="02040603050505030304" pitchFamily="18"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alisto MT" panose="02040603050505030304" pitchFamily="18"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alisto MT" panose="02040603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1800" dirty="0" smtClean="0"/>
              <a:t> </a:t>
            </a:r>
            <a:r>
              <a:rPr lang="en-US" sz="2000" b="1" dirty="0" smtClean="0"/>
              <a:t>Centrally Sponsored Schemes </a:t>
            </a:r>
          </a:p>
          <a:p>
            <a:pPr marL="506413" indent="176213"/>
            <a:r>
              <a:rPr lang="en-US" sz="1800" dirty="0" smtClean="0"/>
              <a:t>MGNREGA</a:t>
            </a:r>
          </a:p>
          <a:p>
            <a:pPr lvl="1"/>
            <a:r>
              <a:rPr lang="en-US" sz="1800" dirty="0" smtClean="0"/>
              <a:t>JJM </a:t>
            </a:r>
          </a:p>
          <a:p>
            <a:pPr lvl="1"/>
            <a:r>
              <a:rPr lang="en-US" sz="1800" dirty="0" smtClean="0"/>
              <a:t>SBM-G</a:t>
            </a:r>
          </a:p>
          <a:p>
            <a:pPr lvl="1"/>
            <a:r>
              <a:rPr lang="en-US" sz="1800" dirty="0" smtClean="0"/>
              <a:t>NRHM</a:t>
            </a:r>
          </a:p>
          <a:p>
            <a:pPr lvl="1"/>
            <a:r>
              <a:rPr lang="en-US" sz="1800" dirty="0" smtClean="0"/>
              <a:t>DDU-GKY</a:t>
            </a:r>
          </a:p>
          <a:p>
            <a:pPr lvl="1"/>
            <a:r>
              <a:rPr lang="en-US" sz="1800" dirty="0" smtClean="0"/>
              <a:t>PMAY</a:t>
            </a:r>
          </a:p>
          <a:p>
            <a:pPr lvl="1"/>
            <a:r>
              <a:rPr lang="en-US" sz="1800" dirty="0" smtClean="0"/>
              <a:t>PMGSY</a:t>
            </a:r>
          </a:p>
          <a:p>
            <a:pPr lvl="1"/>
            <a:r>
              <a:rPr lang="en-US" sz="1800" dirty="0" smtClean="0"/>
              <a:t>NRLM</a:t>
            </a:r>
          </a:p>
          <a:p>
            <a:pPr marL="0" indent="0">
              <a:buNone/>
            </a:pPr>
            <a:endParaRPr lang="en-IN" sz="1800" dirty="0"/>
          </a:p>
        </p:txBody>
      </p:sp>
      <p:sp>
        <p:nvSpPr>
          <p:cNvPr id="6" name="TextBox 5"/>
          <p:cNvSpPr txBox="1"/>
          <p:nvPr/>
        </p:nvSpPr>
        <p:spPr>
          <a:xfrm>
            <a:off x="5486400" y="4248150"/>
            <a:ext cx="3389709" cy="715581"/>
          </a:xfrm>
          <a:prstGeom prst="rect">
            <a:avLst/>
          </a:prstGeom>
          <a:solidFill>
            <a:srgbClr val="FFFF00"/>
          </a:solidFill>
        </p:spPr>
        <p:txBody>
          <a:bodyPr wrap="square" lIns="68580" tIns="34290" rIns="68580" bIns="34290" rtlCol="0">
            <a:spAutoFit/>
          </a:bodyPr>
          <a:lstStyle/>
          <a:p>
            <a:pPr algn="ctr"/>
            <a:r>
              <a:rPr lang="en-US" sz="2100" dirty="0" smtClean="0"/>
              <a:t>In all the CSS the centrality of Panchayats is ensured</a:t>
            </a:r>
            <a:endParaRPr lang="en-IN" sz="2100" dirty="0"/>
          </a:p>
        </p:txBody>
      </p:sp>
      <p:sp>
        <p:nvSpPr>
          <p:cNvPr id="7" name="Title 6"/>
          <p:cNvSpPr>
            <a:spLocks noGrp="1"/>
          </p:cNvSpPr>
          <p:nvPr>
            <p:ph type="title"/>
          </p:nvPr>
        </p:nvSpPr>
        <p:spPr/>
        <p:txBody>
          <a:bodyPr>
            <a:normAutofit/>
          </a:bodyPr>
          <a:lstStyle/>
          <a:p>
            <a:r>
              <a:rPr lang="en-US" sz="3200" b="1" dirty="0" smtClean="0"/>
              <a:t>Thematic Approach to Development &amp; CSS</a:t>
            </a:r>
            <a:endParaRPr lang="en-US" sz="3200" b="1" dirty="0"/>
          </a:p>
        </p:txBody>
      </p:sp>
    </p:spTree>
    <p:extLst>
      <p:ext uri="{BB962C8B-B14F-4D97-AF65-F5344CB8AC3E}">
        <p14:creationId xmlns:p14="http://schemas.microsoft.com/office/powerpoint/2010/main" xmlns="" val="3111989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018030" cy="762000"/>
          </a:xfrm>
        </p:spPr>
        <p:txBody>
          <a:bodyPr>
            <a:normAutofit/>
          </a:bodyPr>
          <a:lstStyle/>
          <a:p>
            <a:r>
              <a:rPr lang="en-US" sz="3200" b="1" dirty="0" smtClean="0"/>
              <a:t>CSS  Having PRI Intervention</a:t>
            </a:r>
            <a:endParaRPr lang="en-IN" sz="3200" b="1" dirty="0"/>
          </a:p>
        </p:txBody>
      </p:sp>
      <p:sp>
        <p:nvSpPr>
          <p:cNvPr id="4" name="Slide Number Placeholder 3"/>
          <p:cNvSpPr>
            <a:spLocks noGrp="1"/>
          </p:cNvSpPr>
          <p:nvPr>
            <p:ph type="sldNum" sz="quarter" idx="12"/>
          </p:nvPr>
        </p:nvSpPr>
        <p:spPr/>
        <p:txBody>
          <a:bodyPr/>
          <a:lstStyle/>
          <a:p>
            <a:pPr>
              <a:defRPr/>
            </a:pPr>
            <a:fld id="{DFFB9228-930D-4203-840C-1B8AA638A3E7}" type="slidenum">
              <a:rPr lang="en-US" altLang="en-US" smtClean="0"/>
              <a:pPr>
                <a:defRPr/>
              </a:pPr>
              <a:t>4</a:t>
            </a:fld>
            <a:endParaRPr lang="en-US" alt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761635680"/>
              </p:ext>
            </p:extLst>
          </p:nvPr>
        </p:nvGraphicFramePr>
        <p:xfrm>
          <a:off x="428625" y="2491125"/>
          <a:ext cx="3872741" cy="2496165"/>
        </p:xfrm>
        <a:graphic>
          <a:graphicData uri="http://schemas.openxmlformats.org/drawingml/2006/table">
            <a:tbl>
              <a:tblPr firstRow="1" bandRow="1">
                <a:tableStyleId>{5C22544A-7EE6-4342-B048-85BDC9FD1C3A}</a:tableStyleId>
              </a:tblPr>
              <a:tblGrid>
                <a:gridCol w="638175"/>
                <a:gridCol w="2014261"/>
                <a:gridCol w="1220305"/>
              </a:tblGrid>
              <a:tr h="309225">
                <a:tc>
                  <a:txBody>
                    <a:bodyPr/>
                    <a:lstStyle/>
                    <a:p>
                      <a:pPr algn="ctr"/>
                      <a:r>
                        <a:rPr lang="en-US" sz="1400" dirty="0" smtClean="0"/>
                        <a:t>S. No</a:t>
                      </a:r>
                      <a:endParaRPr lang="en-IN" sz="1400" dirty="0"/>
                    </a:p>
                  </a:txBody>
                  <a:tcPr marL="68580" marR="68580" marT="34290" marB="34290"/>
                </a:tc>
                <a:tc>
                  <a:txBody>
                    <a:bodyPr/>
                    <a:lstStyle/>
                    <a:p>
                      <a:pPr algn="ctr"/>
                      <a:r>
                        <a:rPr lang="en-US" sz="1400" dirty="0" smtClean="0"/>
                        <a:t>Ministry</a:t>
                      </a:r>
                      <a:endParaRPr lang="en-IN" sz="1400" dirty="0"/>
                    </a:p>
                  </a:txBody>
                  <a:tcPr marL="68580" marR="68580" marT="34290" marB="34290"/>
                </a:tc>
                <a:tc>
                  <a:txBody>
                    <a:bodyPr/>
                    <a:lstStyle/>
                    <a:p>
                      <a:pPr algn="ctr"/>
                      <a:r>
                        <a:rPr lang="en-US" sz="1400" dirty="0" smtClean="0"/>
                        <a:t>No of  </a:t>
                      </a:r>
                      <a:r>
                        <a:rPr lang="en-US" sz="1400" dirty="0" smtClean="0"/>
                        <a:t>CSSs </a:t>
                      </a:r>
                      <a:endParaRPr lang="en-IN" sz="1400" dirty="0"/>
                    </a:p>
                  </a:txBody>
                  <a:tcPr marL="68580" marR="68580" marT="34290" marB="34290"/>
                </a:tc>
              </a:tr>
              <a:tr h="300902">
                <a:tc>
                  <a:txBody>
                    <a:bodyPr/>
                    <a:lstStyle/>
                    <a:p>
                      <a:pPr algn="ctr"/>
                      <a:r>
                        <a:rPr lang="en-US" sz="1600" dirty="0" smtClean="0"/>
                        <a:t>1.</a:t>
                      </a:r>
                      <a:endParaRPr lang="en-IN" sz="1600" dirty="0"/>
                    </a:p>
                  </a:txBody>
                  <a:tcPr marL="68580" marR="68580" marT="34290" marB="34290"/>
                </a:tc>
                <a:tc>
                  <a:txBody>
                    <a:bodyPr/>
                    <a:lstStyle/>
                    <a:p>
                      <a:r>
                        <a:rPr lang="en-US" sz="1600" dirty="0" smtClean="0"/>
                        <a:t>Finance</a:t>
                      </a:r>
                      <a:endParaRPr lang="en-IN" sz="1600" dirty="0"/>
                    </a:p>
                  </a:txBody>
                  <a:tcPr marL="68580" marR="68580" marT="34290" marB="34290"/>
                </a:tc>
                <a:tc>
                  <a:txBody>
                    <a:bodyPr/>
                    <a:lstStyle/>
                    <a:p>
                      <a:pPr algn="ctr"/>
                      <a:r>
                        <a:rPr lang="en-US" sz="1600" dirty="0" smtClean="0"/>
                        <a:t>5</a:t>
                      </a:r>
                      <a:endParaRPr lang="en-IN" sz="1600" dirty="0"/>
                    </a:p>
                  </a:txBody>
                  <a:tcPr marL="68580" marR="68580" marT="34290" marB="34290"/>
                </a:tc>
              </a:tr>
              <a:tr h="300902">
                <a:tc>
                  <a:txBody>
                    <a:bodyPr/>
                    <a:lstStyle/>
                    <a:p>
                      <a:pPr algn="ctr"/>
                      <a:r>
                        <a:rPr lang="en-US" sz="1600" dirty="0" smtClean="0"/>
                        <a:t>2. </a:t>
                      </a:r>
                      <a:endParaRPr lang="en-IN" sz="1600" dirty="0"/>
                    </a:p>
                  </a:txBody>
                  <a:tcPr marL="68580" marR="68580" marT="34290" marB="34290"/>
                </a:tc>
                <a:tc>
                  <a:txBody>
                    <a:bodyPr/>
                    <a:lstStyle/>
                    <a:p>
                      <a:r>
                        <a:rPr lang="en-US" sz="1600" dirty="0" smtClean="0"/>
                        <a:t>Panchayati Raj</a:t>
                      </a:r>
                      <a:endParaRPr lang="en-IN" sz="1600" dirty="0"/>
                    </a:p>
                  </a:txBody>
                  <a:tcPr marL="68580" marR="68580" marT="34290" marB="34290"/>
                </a:tc>
                <a:tc>
                  <a:txBody>
                    <a:bodyPr/>
                    <a:lstStyle/>
                    <a:p>
                      <a:pPr algn="ctr"/>
                      <a:r>
                        <a:rPr lang="en-US" sz="1600" dirty="0" smtClean="0"/>
                        <a:t>1</a:t>
                      </a:r>
                      <a:endParaRPr lang="en-IN" sz="1600" dirty="0"/>
                    </a:p>
                  </a:txBody>
                  <a:tcPr marL="68580" marR="68580" marT="34290" marB="34290"/>
                </a:tc>
              </a:tr>
              <a:tr h="300902">
                <a:tc>
                  <a:txBody>
                    <a:bodyPr/>
                    <a:lstStyle/>
                    <a:p>
                      <a:pPr algn="ctr"/>
                      <a:r>
                        <a:rPr lang="en-US" sz="1600" dirty="0" smtClean="0"/>
                        <a:t>3.</a:t>
                      </a:r>
                      <a:endParaRPr lang="en-IN" sz="1600" dirty="0"/>
                    </a:p>
                  </a:txBody>
                  <a:tcPr marL="68580" marR="68580" marT="34290" marB="34290"/>
                </a:tc>
                <a:tc>
                  <a:txBody>
                    <a:bodyPr/>
                    <a:lstStyle/>
                    <a:p>
                      <a:r>
                        <a:rPr lang="en-US" sz="1600" dirty="0" smtClean="0"/>
                        <a:t>Jal </a:t>
                      </a:r>
                      <a:r>
                        <a:rPr lang="en-US" sz="1600" dirty="0" err="1" smtClean="0"/>
                        <a:t>Sakthi</a:t>
                      </a:r>
                      <a:endParaRPr lang="en-IN" sz="1600" dirty="0"/>
                    </a:p>
                  </a:txBody>
                  <a:tcPr marL="68580" marR="68580" marT="34290" marB="34290"/>
                </a:tc>
                <a:tc>
                  <a:txBody>
                    <a:bodyPr/>
                    <a:lstStyle/>
                    <a:p>
                      <a:pPr algn="ctr"/>
                      <a:r>
                        <a:rPr lang="en-US" sz="1600" dirty="0" smtClean="0"/>
                        <a:t>2</a:t>
                      </a:r>
                      <a:endParaRPr lang="en-IN" sz="1600" dirty="0"/>
                    </a:p>
                  </a:txBody>
                  <a:tcPr marL="68580" marR="68580" marT="34290" marB="34290"/>
                </a:tc>
              </a:tr>
              <a:tr h="300902">
                <a:tc>
                  <a:txBody>
                    <a:bodyPr/>
                    <a:lstStyle/>
                    <a:p>
                      <a:pPr algn="ctr"/>
                      <a:r>
                        <a:rPr lang="en-US" sz="1600" dirty="0" smtClean="0"/>
                        <a:t>4.</a:t>
                      </a:r>
                      <a:endParaRPr lang="en-IN" sz="1600" dirty="0"/>
                    </a:p>
                  </a:txBody>
                  <a:tcPr marL="68580" marR="68580" marT="34290" marB="34290"/>
                </a:tc>
                <a:tc>
                  <a:txBody>
                    <a:bodyPr/>
                    <a:lstStyle/>
                    <a:p>
                      <a:r>
                        <a:rPr lang="en-US" sz="1600" dirty="0" smtClean="0"/>
                        <a:t>Rural Development</a:t>
                      </a:r>
                      <a:endParaRPr lang="en-IN" sz="1600" dirty="0"/>
                    </a:p>
                  </a:txBody>
                  <a:tcPr marL="68580" marR="68580" marT="34290" marB="34290"/>
                </a:tc>
                <a:tc>
                  <a:txBody>
                    <a:bodyPr/>
                    <a:lstStyle/>
                    <a:p>
                      <a:pPr algn="ctr"/>
                      <a:r>
                        <a:rPr lang="en-US" sz="1600" dirty="0" smtClean="0"/>
                        <a:t>11</a:t>
                      </a:r>
                      <a:endParaRPr lang="en-IN" sz="1600" dirty="0"/>
                    </a:p>
                  </a:txBody>
                  <a:tcPr marL="68580" marR="68580" marT="34290" marB="34290"/>
                </a:tc>
              </a:tr>
              <a:tr h="300902">
                <a:tc>
                  <a:txBody>
                    <a:bodyPr/>
                    <a:lstStyle/>
                    <a:p>
                      <a:pPr algn="ctr"/>
                      <a:r>
                        <a:rPr lang="en-US" sz="1600" dirty="0" smtClean="0"/>
                        <a:t>5.</a:t>
                      </a:r>
                      <a:endParaRPr lang="en-IN" sz="1600" dirty="0"/>
                    </a:p>
                  </a:txBody>
                  <a:tcPr marL="68580" marR="68580" marT="34290" marB="34290"/>
                </a:tc>
                <a:tc>
                  <a:txBody>
                    <a:bodyPr/>
                    <a:lstStyle/>
                    <a:p>
                      <a:r>
                        <a:rPr lang="en-US" sz="1600" dirty="0" smtClean="0"/>
                        <a:t>Skill Development</a:t>
                      </a:r>
                      <a:endParaRPr lang="en-IN" sz="1600" dirty="0"/>
                    </a:p>
                  </a:txBody>
                  <a:tcPr marL="68580" marR="68580" marT="34290" marB="34290"/>
                </a:tc>
                <a:tc>
                  <a:txBody>
                    <a:bodyPr/>
                    <a:lstStyle/>
                    <a:p>
                      <a:pPr algn="ctr"/>
                      <a:r>
                        <a:rPr lang="en-US" sz="1600" dirty="0" smtClean="0"/>
                        <a:t>4</a:t>
                      </a:r>
                      <a:endParaRPr lang="en-IN" sz="1600" dirty="0"/>
                    </a:p>
                  </a:txBody>
                  <a:tcPr marL="68580" marR="68580" marT="34290" marB="34290"/>
                </a:tc>
              </a:tr>
              <a:tr h="300902">
                <a:tc>
                  <a:txBody>
                    <a:bodyPr/>
                    <a:lstStyle/>
                    <a:p>
                      <a:pPr algn="ctr"/>
                      <a:r>
                        <a:rPr lang="en-US" sz="1600" dirty="0" smtClean="0"/>
                        <a:t>6.</a:t>
                      </a:r>
                      <a:endParaRPr lang="en-IN" sz="1600" dirty="0"/>
                    </a:p>
                  </a:txBody>
                  <a:tcPr marL="68580" marR="68580" marT="34290" marB="34290"/>
                </a:tc>
                <a:tc>
                  <a:txBody>
                    <a:bodyPr/>
                    <a:lstStyle/>
                    <a:p>
                      <a:r>
                        <a:rPr lang="en-US" sz="1600" dirty="0" smtClean="0"/>
                        <a:t>Education</a:t>
                      </a:r>
                      <a:endParaRPr lang="en-IN" sz="1600" dirty="0"/>
                    </a:p>
                  </a:txBody>
                  <a:tcPr marL="68580" marR="68580" marT="34290" marB="34290"/>
                </a:tc>
                <a:tc>
                  <a:txBody>
                    <a:bodyPr/>
                    <a:lstStyle/>
                    <a:p>
                      <a:pPr algn="ctr"/>
                      <a:r>
                        <a:rPr lang="en-US" sz="1600" dirty="0" smtClean="0"/>
                        <a:t>5</a:t>
                      </a:r>
                      <a:endParaRPr lang="en-IN" sz="1600" dirty="0"/>
                    </a:p>
                  </a:txBody>
                  <a:tcPr marL="68580" marR="68580" marT="34290" marB="34290"/>
                </a:tc>
              </a:tr>
              <a:tr h="300902">
                <a:tc>
                  <a:txBody>
                    <a:bodyPr/>
                    <a:lstStyle/>
                    <a:p>
                      <a:pPr algn="ctr"/>
                      <a:r>
                        <a:rPr lang="en-US" sz="1600" dirty="0" smtClean="0"/>
                        <a:t>7.</a:t>
                      </a:r>
                      <a:endParaRPr lang="en-IN" sz="1600" dirty="0"/>
                    </a:p>
                  </a:txBody>
                  <a:tcPr marL="68580" marR="68580" marT="34290" marB="34290"/>
                </a:tc>
                <a:tc>
                  <a:txBody>
                    <a:bodyPr/>
                    <a:lstStyle/>
                    <a:p>
                      <a:r>
                        <a:rPr lang="en-US" sz="1600" dirty="0" smtClean="0"/>
                        <a:t>Health and FW </a:t>
                      </a:r>
                      <a:endParaRPr lang="en-IN" sz="1600" dirty="0"/>
                    </a:p>
                  </a:txBody>
                  <a:tcPr marL="68580" marR="68580" marT="34290" marB="34290"/>
                </a:tc>
                <a:tc>
                  <a:txBody>
                    <a:bodyPr/>
                    <a:lstStyle/>
                    <a:p>
                      <a:pPr algn="ctr"/>
                      <a:r>
                        <a:rPr lang="en-US" sz="1600" dirty="0" smtClean="0"/>
                        <a:t>7</a:t>
                      </a:r>
                      <a:endParaRPr lang="en-IN" sz="1600" dirty="0"/>
                    </a:p>
                  </a:txBody>
                  <a:tcPr marL="68580" marR="68580" marT="34290" marB="34290"/>
                </a:tc>
              </a:tr>
            </a:tbl>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xmlns="" val="873094219"/>
              </p:ext>
            </p:extLst>
          </p:nvPr>
        </p:nvGraphicFramePr>
        <p:xfrm>
          <a:off x="4419600" y="2571750"/>
          <a:ext cx="4435855" cy="2401322"/>
        </p:xfrm>
        <a:graphic>
          <a:graphicData uri="http://schemas.openxmlformats.org/drawingml/2006/table">
            <a:tbl>
              <a:tblPr firstRow="1" bandRow="1">
                <a:tableStyleId>{5C22544A-7EE6-4342-B048-85BDC9FD1C3A}</a:tableStyleId>
              </a:tblPr>
              <a:tblGrid>
                <a:gridCol w="712239"/>
                <a:gridCol w="2402851"/>
                <a:gridCol w="1320765"/>
              </a:tblGrid>
              <a:tr h="244862">
                <a:tc>
                  <a:txBody>
                    <a:bodyPr/>
                    <a:lstStyle/>
                    <a:p>
                      <a:pPr algn="ctr"/>
                      <a:r>
                        <a:rPr lang="en-US" sz="1400" dirty="0" smtClean="0"/>
                        <a:t>S. No</a:t>
                      </a:r>
                      <a:endParaRPr lang="en-IN" sz="1400" dirty="0"/>
                    </a:p>
                  </a:txBody>
                  <a:tcPr marL="68580" marR="68580" marT="34290" marB="34290"/>
                </a:tc>
                <a:tc>
                  <a:txBody>
                    <a:bodyPr/>
                    <a:lstStyle/>
                    <a:p>
                      <a:pPr algn="ctr"/>
                      <a:r>
                        <a:rPr lang="en-US" sz="1400" dirty="0" smtClean="0"/>
                        <a:t>Ministry</a:t>
                      </a:r>
                      <a:endParaRPr lang="en-IN" sz="1400" dirty="0"/>
                    </a:p>
                  </a:txBody>
                  <a:tcPr marL="68580" marR="68580" marT="34290" marB="34290"/>
                </a:tc>
                <a:tc>
                  <a:txBody>
                    <a:bodyPr/>
                    <a:lstStyle/>
                    <a:p>
                      <a:pPr algn="ctr"/>
                      <a:r>
                        <a:rPr lang="en-US" sz="1400" dirty="0" smtClean="0"/>
                        <a:t>No of  </a:t>
                      </a:r>
                      <a:r>
                        <a:rPr lang="en-US" sz="1400" dirty="0" smtClean="0"/>
                        <a:t>CSSs </a:t>
                      </a:r>
                      <a:endParaRPr lang="en-IN" sz="1400" dirty="0"/>
                    </a:p>
                  </a:txBody>
                  <a:tcPr marL="68580" marR="68580" marT="34290" marB="34290"/>
                </a:tc>
              </a:tr>
              <a:tr h="278130">
                <a:tc>
                  <a:txBody>
                    <a:bodyPr/>
                    <a:lstStyle/>
                    <a:p>
                      <a:pPr algn="ctr"/>
                      <a:r>
                        <a:rPr lang="en-US" sz="1600" dirty="0" smtClean="0"/>
                        <a:t>8.</a:t>
                      </a:r>
                      <a:endParaRPr lang="en-IN" sz="1600" dirty="0"/>
                    </a:p>
                  </a:txBody>
                  <a:tcPr marL="68580" marR="68580" marT="34290" marB="34290"/>
                </a:tc>
                <a:tc>
                  <a:txBody>
                    <a:bodyPr/>
                    <a:lstStyle/>
                    <a:p>
                      <a:r>
                        <a:rPr lang="en-US" sz="1600" dirty="0" smtClean="0"/>
                        <a:t>Women &amp; </a:t>
                      </a:r>
                      <a:r>
                        <a:rPr lang="en-US" sz="1600" baseline="0" dirty="0" smtClean="0"/>
                        <a:t> CD </a:t>
                      </a:r>
                      <a:endParaRPr lang="en-IN" sz="1600" dirty="0"/>
                    </a:p>
                  </a:txBody>
                  <a:tcPr marL="68580" marR="68580" marT="34290" marB="34290"/>
                </a:tc>
                <a:tc>
                  <a:txBody>
                    <a:bodyPr/>
                    <a:lstStyle/>
                    <a:p>
                      <a:pPr algn="ctr"/>
                      <a:r>
                        <a:rPr lang="en-US" sz="1600" dirty="0" smtClean="0"/>
                        <a:t>2</a:t>
                      </a:r>
                      <a:endParaRPr lang="en-IN" sz="1600" dirty="0"/>
                    </a:p>
                  </a:txBody>
                  <a:tcPr marL="68580" marR="68580" marT="34290" marB="34290"/>
                </a:tc>
              </a:tr>
              <a:tr h="278130">
                <a:tc>
                  <a:txBody>
                    <a:bodyPr/>
                    <a:lstStyle/>
                    <a:p>
                      <a:pPr algn="ctr"/>
                      <a:r>
                        <a:rPr lang="en-US" sz="1600" dirty="0" smtClean="0"/>
                        <a:t>9. </a:t>
                      </a:r>
                      <a:endParaRPr lang="en-IN" sz="1600" dirty="0"/>
                    </a:p>
                  </a:txBody>
                  <a:tcPr marL="68580" marR="68580" marT="34290" marB="34290"/>
                </a:tc>
                <a:tc>
                  <a:txBody>
                    <a:bodyPr/>
                    <a:lstStyle/>
                    <a:p>
                      <a:r>
                        <a:rPr lang="en-US" sz="1600" dirty="0" smtClean="0"/>
                        <a:t>Agriculture</a:t>
                      </a:r>
                      <a:endParaRPr lang="en-IN" sz="1600" dirty="0"/>
                    </a:p>
                  </a:txBody>
                  <a:tcPr marL="68580" marR="68580" marT="34290" marB="34290"/>
                </a:tc>
                <a:tc>
                  <a:txBody>
                    <a:bodyPr/>
                    <a:lstStyle/>
                    <a:p>
                      <a:pPr algn="ctr"/>
                      <a:r>
                        <a:rPr lang="en-US" sz="1600" dirty="0" smtClean="0"/>
                        <a:t>13</a:t>
                      </a:r>
                      <a:endParaRPr lang="en-IN" sz="1600" dirty="0"/>
                    </a:p>
                  </a:txBody>
                  <a:tcPr marL="68580" marR="68580" marT="34290" marB="34290"/>
                </a:tc>
              </a:tr>
              <a:tr h="389642">
                <a:tc>
                  <a:txBody>
                    <a:bodyPr/>
                    <a:lstStyle/>
                    <a:p>
                      <a:pPr algn="ctr"/>
                      <a:r>
                        <a:rPr lang="en-US" sz="1600" dirty="0" smtClean="0"/>
                        <a:t>10.</a:t>
                      </a:r>
                      <a:endParaRPr lang="en-IN" sz="1600" dirty="0"/>
                    </a:p>
                  </a:txBody>
                  <a:tcPr marL="68580" marR="68580" marT="34290" marB="34290"/>
                </a:tc>
                <a:tc>
                  <a:txBody>
                    <a:bodyPr/>
                    <a:lstStyle/>
                    <a:p>
                      <a:r>
                        <a:rPr lang="en-US" sz="1600" dirty="0" smtClean="0"/>
                        <a:t>Consumer Affairs</a:t>
                      </a:r>
                      <a:r>
                        <a:rPr lang="en-US" sz="1600" baseline="0" dirty="0" smtClean="0"/>
                        <a:t>  </a:t>
                      </a:r>
                      <a:r>
                        <a:rPr lang="en-US" sz="1600" dirty="0" smtClean="0"/>
                        <a:t>&amp; PDS </a:t>
                      </a:r>
                      <a:endParaRPr lang="en-IN" sz="1600" dirty="0"/>
                    </a:p>
                  </a:txBody>
                  <a:tcPr marL="68580" marR="68580" marT="34290" marB="34290"/>
                </a:tc>
                <a:tc>
                  <a:txBody>
                    <a:bodyPr/>
                    <a:lstStyle/>
                    <a:p>
                      <a:pPr algn="ctr"/>
                      <a:r>
                        <a:rPr lang="en-US" sz="1600" dirty="0" smtClean="0"/>
                        <a:t>1</a:t>
                      </a:r>
                      <a:endParaRPr lang="en-IN" sz="1600" dirty="0"/>
                    </a:p>
                  </a:txBody>
                  <a:tcPr marL="68580" marR="68580" marT="34290" marB="34290"/>
                </a:tc>
              </a:tr>
              <a:tr h="278130">
                <a:tc>
                  <a:txBody>
                    <a:bodyPr/>
                    <a:lstStyle/>
                    <a:p>
                      <a:pPr algn="ctr"/>
                      <a:r>
                        <a:rPr lang="en-US" sz="1600" dirty="0" smtClean="0"/>
                        <a:t>11.</a:t>
                      </a:r>
                      <a:endParaRPr lang="en-IN" sz="1600" dirty="0"/>
                    </a:p>
                  </a:txBody>
                  <a:tcPr marL="68580" marR="68580" marT="34290" marB="34290"/>
                </a:tc>
                <a:tc>
                  <a:txBody>
                    <a:bodyPr/>
                    <a:lstStyle/>
                    <a:p>
                      <a:r>
                        <a:rPr lang="en-US" sz="1600" dirty="0" smtClean="0"/>
                        <a:t>Power</a:t>
                      </a:r>
                      <a:endParaRPr lang="en-IN" sz="1600" dirty="0"/>
                    </a:p>
                  </a:txBody>
                  <a:tcPr marL="68580" marR="68580" marT="34290" marB="34290"/>
                </a:tc>
                <a:tc>
                  <a:txBody>
                    <a:bodyPr/>
                    <a:lstStyle/>
                    <a:p>
                      <a:pPr algn="ctr"/>
                      <a:r>
                        <a:rPr lang="en-US" sz="1600" dirty="0" smtClean="0"/>
                        <a:t>1</a:t>
                      </a:r>
                      <a:endParaRPr lang="en-IN" sz="1600" dirty="0"/>
                    </a:p>
                  </a:txBody>
                  <a:tcPr marL="68580" marR="68580" marT="34290" marB="34290"/>
                </a:tc>
              </a:tr>
              <a:tr h="278130">
                <a:tc>
                  <a:txBody>
                    <a:bodyPr/>
                    <a:lstStyle/>
                    <a:p>
                      <a:pPr algn="ctr"/>
                      <a:r>
                        <a:rPr lang="en-US" sz="1600" dirty="0" smtClean="0"/>
                        <a:t>12.</a:t>
                      </a:r>
                      <a:endParaRPr lang="en-IN" sz="1600" dirty="0"/>
                    </a:p>
                  </a:txBody>
                  <a:tcPr marL="68580" marR="68580" marT="34290" marB="34290"/>
                </a:tc>
                <a:tc>
                  <a:txBody>
                    <a:bodyPr/>
                    <a:lstStyle/>
                    <a:p>
                      <a:r>
                        <a:rPr lang="en-US" sz="1600" dirty="0" smtClean="0"/>
                        <a:t>Petroleum</a:t>
                      </a:r>
                      <a:r>
                        <a:rPr lang="en-US" sz="1600" baseline="0" dirty="0" smtClean="0"/>
                        <a:t> &amp; Natural Gas</a:t>
                      </a:r>
                      <a:endParaRPr lang="en-IN" sz="1600" dirty="0"/>
                    </a:p>
                  </a:txBody>
                  <a:tcPr marL="68580" marR="68580" marT="34290" marB="34290"/>
                </a:tc>
                <a:tc>
                  <a:txBody>
                    <a:bodyPr/>
                    <a:lstStyle/>
                    <a:p>
                      <a:pPr algn="ctr"/>
                      <a:r>
                        <a:rPr lang="en-US" sz="1600" dirty="0" smtClean="0"/>
                        <a:t>2</a:t>
                      </a:r>
                      <a:endParaRPr lang="en-IN" sz="1600" dirty="0"/>
                    </a:p>
                  </a:txBody>
                  <a:tcPr marL="68580" marR="68580" marT="34290" marB="34290"/>
                </a:tc>
              </a:tr>
              <a:tr h="480060">
                <a:tc>
                  <a:txBody>
                    <a:bodyPr/>
                    <a:lstStyle/>
                    <a:p>
                      <a:pPr algn="ctr"/>
                      <a:r>
                        <a:rPr lang="en-US" sz="1600" dirty="0" smtClean="0"/>
                        <a:t>13.</a:t>
                      </a:r>
                      <a:endParaRPr lang="en-IN" sz="1600" dirty="0"/>
                    </a:p>
                  </a:txBody>
                  <a:tcPr marL="68580" marR="68580" marT="34290" marB="34290"/>
                </a:tc>
                <a:tc>
                  <a:txBody>
                    <a:bodyPr/>
                    <a:lstStyle/>
                    <a:p>
                      <a:r>
                        <a:rPr lang="en-US" sz="1600" dirty="0" smtClean="0"/>
                        <a:t>Environment, Forest </a:t>
                      </a:r>
                      <a:endParaRPr lang="en-IN" sz="1600" dirty="0"/>
                    </a:p>
                  </a:txBody>
                  <a:tcPr marL="68580" marR="68580" marT="34290" marB="34290"/>
                </a:tc>
                <a:tc>
                  <a:txBody>
                    <a:bodyPr/>
                    <a:lstStyle/>
                    <a:p>
                      <a:pPr algn="ctr"/>
                      <a:r>
                        <a:rPr lang="en-US" sz="1600" dirty="0" smtClean="0"/>
                        <a:t>1</a:t>
                      </a:r>
                      <a:endParaRPr lang="en-IN" sz="1600" dirty="0"/>
                    </a:p>
                  </a:txBody>
                  <a:tcPr marL="68580" marR="68580" marT="34290" marB="34290"/>
                </a:tc>
              </a:tr>
            </a:tbl>
          </a:graphicData>
        </a:graphic>
      </p:graphicFrame>
      <p:sp>
        <p:nvSpPr>
          <p:cNvPr id="8" name="Content Placeholder 2"/>
          <p:cNvSpPr txBox="1">
            <a:spLocks/>
          </p:cNvSpPr>
          <p:nvPr/>
        </p:nvSpPr>
        <p:spPr bwMode="auto">
          <a:xfrm>
            <a:off x="685800" y="895350"/>
            <a:ext cx="7886700" cy="175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200" kern="1200">
                <a:solidFill>
                  <a:schemeClr val="tx1"/>
                </a:solidFill>
                <a:latin typeface="Calisto MT" panose="02040603050505030304" pitchFamily="18"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sto MT" panose="02040603050505030304" pitchFamily="18"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Calisto MT" panose="02040603050505030304" pitchFamily="18"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alisto MT" panose="02040603050505030304" pitchFamily="18"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alisto MT" panose="02040603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None/>
            </a:pPr>
            <a:r>
              <a:rPr lang="en-US" sz="1800" b="1" dirty="0" smtClean="0"/>
              <a:t>In about  </a:t>
            </a:r>
            <a:r>
              <a:rPr lang="en-US" sz="1800" b="1" dirty="0" smtClean="0"/>
              <a:t>60  CSSs  </a:t>
            </a:r>
            <a:r>
              <a:rPr lang="en-US" sz="1800" b="1" dirty="0" smtClean="0"/>
              <a:t>across </a:t>
            </a:r>
            <a:r>
              <a:rPr lang="en-US" sz="1800" b="1" dirty="0" smtClean="0"/>
              <a:t>18 </a:t>
            </a:r>
            <a:r>
              <a:rPr lang="en-US" sz="1800" b="1" dirty="0" smtClean="0"/>
              <a:t>ministries, the  intervention of  PRIs  is Either- </a:t>
            </a:r>
          </a:p>
          <a:p>
            <a:pPr lvl="1">
              <a:lnSpc>
                <a:spcPct val="100000"/>
              </a:lnSpc>
            </a:pPr>
            <a:r>
              <a:rPr lang="en-US" sz="1800" b="1" dirty="0" smtClean="0"/>
              <a:t>Direct  (MGNREGA, SBM, JJM.. ) </a:t>
            </a:r>
          </a:p>
          <a:p>
            <a:pPr lvl="1">
              <a:lnSpc>
                <a:spcPct val="100000"/>
              </a:lnSpc>
            </a:pPr>
            <a:r>
              <a:rPr lang="en-US" sz="1800" b="1" dirty="0" smtClean="0"/>
              <a:t>Indirect  (Beneficiary Selection PMAY-G, NSAP ..) </a:t>
            </a:r>
          </a:p>
          <a:p>
            <a:pPr lvl="1">
              <a:lnSpc>
                <a:spcPct val="100000"/>
              </a:lnSpc>
            </a:pPr>
            <a:r>
              <a:rPr lang="en-US" sz="1800" b="1" dirty="0" smtClean="0"/>
              <a:t> Facilitating  the beneficiaries  to access  benefits ( Jan Dhan Yojana..)</a:t>
            </a:r>
            <a:endParaRPr lang="en-IN" sz="1800" b="1" dirty="0" smtClean="0"/>
          </a:p>
        </p:txBody>
      </p:sp>
    </p:spTree>
    <p:extLst>
      <p:ext uri="{BB962C8B-B14F-4D97-AF65-F5344CB8AC3E}">
        <p14:creationId xmlns:p14="http://schemas.microsoft.com/office/powerpoint/2010/main" xmlns="" val="3811826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13171"/>
          </a:xfrm>
        </p:spPr>
        <p:txBody>
          <a:bodyPr>
            <a:noAutofit/>
          </a:bodyPr>
          <a:lstStyle/>
          <a:p>
            <a:r>
              <a:rPr lang="en-US" sz="3600" b="1" dirty="0" smtClean="0"/>
              <a:t>Mapping of  CSS with SDGs</a:t>
            </a:r>
            <a:endParaRPr lang="en-IN" sz="3600" b="1" dirty="0"/>
          </a:p>
        </p:txBody>
      </p:sp>
      <p:sp>
        <p:nvSpPr>
          <p:cNvPr id="4" name="Slide Number Placeholder 3"/>
          <p:cNvSpPr>
            <a:spLocks noGrp="1"/>
          </p:cNvSpPr>
          <p:nvPr>
            <p:ph type="sldNum" sz="quarter" idx="12"/>
          </p:nvPr>
        </p:nvSpPr>
        <p:spPr/>
        <p:txBody>
          <a:bodyPr/>
          <a:lstStyle/>
          <a:p>
            <a:pPr>
              <a:defRPr/>
            </a:pPr>
            <a:fld id="{DFFB9228-930D-4203-840C-1B8AA638A3E7}" type="slidenum">
              <a:rPr lang="en-US" altLang="en-US" smtClean="0"/>
              <a:pPr>
                <a:defRPr/>
              </a:pPr>
              <a:t>5</a:t>
            </a:fld>
            <a:endParaRPr lang="en-US" altLang="en-US"/>
          </a:p>
        </p:txBody>
      </p:sp>
      <p:graphicFrame>
        <p:nvGraphicFramePr>
          <p:cNvPr id="5" name="Content Placeholder 5"/>
          <p:cNvGraphicFramePr>
            <a:graphicFrameLocks noGrp="1"/>
          </p:cNvGraphicFramePr>
          <p:nvPr>
            <p:ph idx="1"/>
            <p:extLst>
              <p:ext uri="{D42A27DB-BD31-4B8C-83A1-F6EECF244321}">
                <p14:modId xmlns:p14="http://schemas.microsoft.com/office/powerpoint/2010/main" xmlns="" val="2885302253"/>
              </p:ext>
            </p:extLst>
          </p:nvPr>
        </p:nvGraphicFramePr>
        <p:xfrm>
          <a:off x="967149" y="921545"/>
          <a:ext cx="7669644" cy="4012403"/>
        </p:xfrm>
        <a:graphic>
          <a:graphicData uri="http://schemas.openxmlformats.org/drawingml/2006/table">
            <a:tbl>
              <a:tblPr firstRow="1" bandRow="1">
                <a:tableStyleId>{5C22544A-7EE6-4342-B048-85BDC9FD1C3A}</a:tableStyleId>
              </a:tblPr>
              <a:tblGrid>
                <a:gridCol w="709251"/>
                <a:gridCol w="5562600"/>
                <a:gridCol w="1397793"/>
              </a:tblGrid>
              <a:tr h="655830">
                <a:tc>
                  <a:txBody>
                    <a:bodyPr/>
                    <a:lstStyle/>
                    <a:p>
                      <a:pPr algn="ctr"/>
                      <a:r>
                        <a:rPr lang="en-US" sz="1800" b="1" dirty="0" smtClean="0"/>
                        <a:t>S. No</a:t>
                      </a:r>
                      <a:endParaRPr lang="en-IN" sz="1800" b="1" dirty="0"/>
                    </a:p>
                  </a:txBody>
                  <a:tcPr marL="68580" marR="68580" marT="34290" marB="34290"/>
                </a:tc>
                <a:tc>
                  <a:txBody>
                    <a:bodyPr/>
                    <a:lstStyle/>
                    <a:p>
                      <a:pPr algn="ctr"/>
                      <a:r>
                        <a:rPr lang="en-US" sz="1800" b="1" dirty="0" smtClean="0"/>
                        <a:t>Name of the Program</a:t>
                      </a:r>
                      <a:endParaRPr lang="en-IN" sz="1800" b="1" dirty="0"/>
                    </a:p>
                  </a:txBody>
                  <a:tcPr marL="68580" marR="68580" marT="34290" marB="34290"/>
                </a:tc>
                <a:tc>
                  <a:txBody>
                    <a:bodyPr/>
                    <a:lstStyle/>
                    <a:p>
                      <a:pPr algn="ctr"/>
                      <a:r>
                        <a:rPr lang="en-US" sz="1800" b="1" dirty="0" smtClean="0"/>
                        <a:t>Relevant Theme</a:t>
                      </a:r>
                      <a:endParaRPr lang="en-IN" sz="1800" b="1" dirty="0"/>
                    </a:p>
                  </a:txBody>
                  <a:tcPr marL="68580" marR="68580" marT="34290" marB="34290"/>
                </a:tc>
              </a:tr>
              <a:tr h="364350">
                <a:tc>
                  <a:txBody>
                    <a:bodyPr/>
                    <a:lstStyle/>
                    <a:p>
                      <a:pPr algn="ctr"/>
                      <a:r>
                        <a:rPr lang="en-IN" sz="1600" b="0" dirty="0" smtClean="0"/>
                        <a:t>1</a:t>
                      </a:r>
                      <a:endParaRPr lang="en-IN" sz="1600" b="0" dirty="0"/>
                    </a:p>
                  </a:txBody>
                  <a:tcPr marL="68580" marR="68580" marT="34290" marB="34290"/>
                </a:tc>
                <a:tc>
                  <a:txBody>
                    <a:bodyPr/>
                    <a:lstStyle/>
                    <a:p>
                      <a:r>
                        <a:rPr lang="en-US" sz="1800" b="0" dirty="0" smtClean="0"/>
                        <a:t>MGNREGA, NSAP, PMJJBY, PMSBY, PMJDY, NRLM</a:t>
                      </a:r>
                      <a:endParaRPr lang="en-IN" sz="1800" b="0" dirty="0"/>
                    </a:p>
                  </a:txBody>
                  <a:tcPr marL="68580" marR="68580" marT="34290" marB="34290"/>
                </a:tc>
                <a:tc>
                  <a:txBody>
                    <a:bodyPr/>
                    <a:lstStyle/>
                    <a:p>
                      <a:pPr algn="ctr"/>
                      <a:r>
                        <a:rPr lang="en-US" sz="1800" b="0" dirty="0" smtClean="0"/>
                        <a:t> 1</a:t>
                      </a:r>
                      <a:endParaRPr lang="en-IN" sz="1800" b="0" dirty="0"/>
                    </a:p>
                  </a:txBody>
                  <a:tcPr marL="68580" marR="68580" marT="34290" marB="34290"/>
                </a:tc>
              </a:tr>
              <a:tr h="364350">
                <a:tc>
                  <a:txBody>
                    <a:bodyPr/>
                    <a:lstStyle/>
                    <a:p>
                      <a:pPr algn="ctr"/>
                      <a:r>
                        <a:rPr lang="en-IN" sz="1600" b="0" dirty="0" smtClean="0"/>
                        <a:t>2</a:t>
                      </a:r>
                      <a:endParaRPr lang="en-IN" sz="1600" b="0" dirty="0"/>
                    </a:p>
                  </a:txBody>
                  <a:tcPr marL="68580" marR="68580" marT="34290" marB="34290"/>
                </a:tc>
                <a:tc>
                  <a:txBody>
                    <a:bodyPr/>
                    <a:lstStyle/>
                    <a:p>
                      <a:r>
                        <a:rPr lang="en-US" sz="1800" b="0" kern="1200" dirty="0" smtClean="0">
                          <a:solidFill>
                            <a:schemeClr val="dk1"/>
                          </a:solidFill>
                          <a:latin typeface="+mn-lt"/>
                          <a:ea typeface="+mn-ea"/>
                          <a:cs typeface="+mn-cs"/>
                        </a:rPr>
                        <a:t>Ayushman Bharat, JSY, JSSK, Pad </a:t>
                      </a:r>
                      <a:r>
                        <a:rPr lang="en-US" sz="1800" b="0" kern="1200" dirty="0" err="1" smtClean="0">
                          <a:solidFill>
                            <a:schemeClr val="dk1"/>
                          </a:solidFill>
                          <a:latin typeface="+mn-lt"/>
                          <a:ea typeface="+mn-ea"/>
                          <a:cs typeface="+mn-cs"/>
                        </a:rPr>
                        <a:t>Kranti</a:t>
                      </a:r>
                      <a:r>
                        <a:rPr lang="en-US" sz="1800" b="0" kern="1200" dirty="0" smtClean="0">
                          <a:solidFill>
                            <a:schemeClr val="dk1"/>
                          </a:solidFill>
                          <a:latin typeface="+mn-lt"/>
                          <a:ea typeface="+mn-ea"/>
                          <a:cs typeface="+mn-cs"/>
                        </a:rPr>
                        <a:t>, AYUSH  POSHAN </a:t>
                      </a:r>
                      <a:endParaRPr lang="en-IN" sz="1800" b="0" kern="1200" dirty="0">
                        <a:solidFill>
                          <a:schemeClr val="dk1"/>
                        </a:solidFill>
                        <a:latin typeface="+mn-lt"/>
                        <a:ea typeface="+mn-ea"/>
                        <a:cs typeface="+mn-cs"/>
                      </a:endParaRPr>
                    </a:p>
                  </a:txBody>
                  <a:tcPr marL="68580" marR="68580" marT="34290" marB="34290"/>
                </a:tc>
                <a:tc>
                  <a:txBody>
                    <a:bodyPr/>
                    <a:lstStyle/>
                    <a:p>
                      <a:pPr algn="ctr"/>
                      <a:r>
                        <a:rPr lang="en-US" sz="1800" b="0" kern="1200" dirty="0" smtClean="0">
                          <a:solidFill>
                            <a:schemeClr val="dk1"/>
                          </a:solidFill>
                          <a:latin typeface="+mn-lt"/>
                          <a:ea typeface="+mn-ea"/>
                          <a:cs typeface="+mn-cs"/>
                        </a:rPr>
                        <a:t>2</a:t>
                      </a:r>
                      <a:endParaRPr lang="en-IN" sz="1800" b="0" kern="1200" dirty="0">
                        <a:solidFill>
                          <a:schemeClr val="dk1"/>
                        </a:solidFill>
                        <a:latin typeface="+mn-lt"/>
                        <a:ea typeface="+mn-ea"/>
                        <a:cs typeface="+mn-cs"/>
                      </a:endParaRPr>
                    </a:p>
                  </a:txBody>
                  <a:tcPr marL="68580" marR="68580" marT="34290" marB="34290"/>
                </a:tc>
              </a:tr>
              <a:tr h="364350">
                <a:tc>
                  <a:txBody>
                    <a:bodyPr/>
                    <a:lstStyle/>
                    <a:p>
                      <a:pPr algn="ctr"/>
                      <a:r>
                        <a:rPr lang="en-IN" sz="1600" b="0" dirty="0" smtClean="0"/>
                        <a:t>3</a:t>
                      </a:r>
                      <a:endParaRPr lang="en-IN" sz="1600" b="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err="1" smtClean="0">
                          <a:solidFill>
                            <a:schemeClr val="dk1"/>
                          </a:solidFill>
                          <a:latin typeface="+mn-lt"/>
                          <a:ea typeface="+mn-ea"/>
                          <a:cs typeface="+mn-cs"/>
                        </a:rPr>
                        <a:t>Samagra</a:t>
                      </a:r>
                      <a:r>
                        <a:rPr lang="en-US" sz="1800" b="0" kern="1200" dirty="0" smtClean="0">
                          <a:solidFill>
                            <a:schemeClr val="dk1"/>
                          </a:solidFill>
                          <a:latin typeface="+mn-lt"/>
                          <a:ea typeface="+mn-ea"/>
                          <a:cs typeface="+mn-cs"/>
                        </a:rPr>
                        <a:t> </a:t>
                      </a:r>
                      <a:r>
                        <a:rPr lang="en-US" sz="1800" b="0" kern="1200" dirty="0" err="1" smtClean="0">
                          <a:solidFill>
                            <a:schemeClr val="dk1"/>
                          </a:solidFill>
                          <a:latin typeface="+mn-lt"/>
                          <a:ea typeface="+mn-ea"/>
                          <a:cs typeface="+mn-cs"/>
                        </a:rPr>
                        <a:t>Shiksha</a:t>
                      </a:r>
                      <a:r>
                        <a:rPr lang="en-US" sz="1800" b="0" kern="1200" dirty="0" smtClean="0">
                          <a:solidFill>
                            <a:schemeClr val="dk1"/>
                          </a:solidFill>
                          <a:latin typeface="+mn-lt"/>
                          <a:ea typeface="+mn-ea"/>
                          <a:cs typeface="+mn-cs"/>
                        </a:rPr>
                        <a:t>, Beti </a:t>
                      </a:r>
                      <a:r>
                        <a:rPr lang="en-US" sz="1800" b="0" kern="1200" dirty="0" err="1" smtClean="0">
                          <a:solidFill>
                            <a:schemeClr val="dk1"/>
                          </a:solidFill>
                          <a:latin typeface="+mn-lt"/>
                          <a:ea typeface="+mn-ea"/>
                          <a:cs typeface="+mn-cs"/>
                        </a:rPr>
                        <a:t>Bachao</a:t>
                      </a:r>
                      <a:r>
                        <a:rPr lang="en-US" sz="1800" b="0" kern="1200" dirty="0" smtClean="0">
                          <a:solidFill>
                            <a:schemeClr val="dk1"/>
                          </a:solidFill>
                          <a:latin typeface="+mn-lt"/>
                          <a:ea typeface="+mn-ea"/>
                          <a:cs typeface="+mn-cs"/>
                        </a:rPr>
                        <a:t> Beti </a:t>
                      </a:r>
                      <a:r>
                        <a:rPr lang="en-US" sz="1800" b="0" kern="1200" dirty="0" err="1" smtClean="0">
                          <a:solidFill>
                            <a:schemeClr val="dk1"/>
                          </a:solidFill>
                          <a:latin typeface="+mn-lt"/>
                          <a:ea typeface="+mn-ea"/>
                          <a:cs typeface="+mn-cs"/>
                        </a:rPr>
                        <a:t>Padhao</a:t>
                      </a:r>
                      <a:endParaRPr lang="en-IN" sz="1800" b="0" kern="1200" dirty="0">
                        <a:solidFill>
                          <a:schemeClr val="dk1"/>
                        </a:solidFill>
                        <a:latin typeface="+mn-lt"/>
                        <a:ea typeface="+mn-ea"/>
                        <a:cs typeface="+mn-cs"/>
                      </a:endParaRPr>
                    </a:p>
                  </a:txBody>
                  <a:tcPr marL="68580" marR="68580" marT="34290" marB="34290"/>
                </a:tc>
                <a:tc>
                  <a:txBody>
                    <a:bodyPr/>
                    <a:lstStyle/>
                    <a:p>
                      <a:pPr algn="ctr"/>
                      <a:r>
                        <a:rPr lang="en-US" sz="1800" b="0" kern="1200" dirty="0" smtClean="0">
                          <a:solidFill>
                            <a:schemeClr val="dk1"/>
                          </a:solidFill>
                          <a:latin typeface="+mn-lt"/>
                          <a:ea typeface="+mn-ea"/>
                          <a:cs typeface="+mn-cs"/>
                        </a:rPr>
                        <a:t>3</a:t>
                      </a:r>
                      <a:endParaRPr lang="en-IN" sz="1800" b="0" kern="1200" dirty="0">
                        <a:solidFill>
                          <a:schemeClr val="dk1"/>
                        </a:solidFill>
                        <a:latin typeface="+mn-lt"/>
                        <a:ea typeface="+mn-ea"/>
                        <a:cs typeface="+mn-cs"/>
                      </a:endParaRPr>
                    </a:p>
                  </a:txBody>
                  <a:tcPr marL="68580" marR="68580" marT="34290" marB="34290"/>
                </a:tc>
              </a:tr>
              <a:tr h="364350">
                <a:tc>
                  <a:txBody>
                    <a:bodyPr/>
                    <a:lstStyle/>
                    <a:p>
                      <a:pPr algn="ctr"/>
                      <a:r>
                        <a:rPr lang="en-IN" sz="1600" b="0" dirty="0" smtClean="0"/>
                        <a:t>4</a:t>
                      </a:r>
                      <a:endParaRPr lang="en-IN" sz="1600" b="0" dirty="0"/>
                    </a:p>
                  </a:txBody>
                  <a:tcPr marL="68580" marR="68580" marT="34290" marB="34290"/>
                </a:tc>
                <a:tc>
                  <a:txBody>
                    <a:bodyPr/>
                    <a:lstStyle/>
                    <a:p>
                      <a:r>
                        <a:rPr lang="en-IN" sz="1800" b="0" kern="1200" dirty="0" smtClean="0">
                          <a:solidFill>
                            <a:schemeClr val="dk1"/>
                          </a:solidFill>
                          <a:latin typeface="+mn-lt"/>
                          <a:ea typeface="+mn-ea"/>
                          <a:cs typeface="+mn-cs"/>
                        </a:rPr>
                        <a:t>Jal Jeevan Mission </a:t>
                      </a:r>
                      <a:endParaRPr lang="en-IN" sz="1800" b="0" kern="1200" dirty="0">
                        <a:solidFill>
                          <a:schemeClr val="dk1"/>
                        </a:solidFill>
                        <a:latin typeface="+mn-lt"/>
                        <a:ea typeface="+mn-ea"/>
                        <a:cs typeface="+mn-cs"/>
                      </a:endParaRPr>
                    </a:p>
                  </a:txBody>
                  <a:tcPr marL="68580" marR="68580" marT="34290" marB="34290"/>
                </a:tc>
                <a:tc>
                  <a:txBody>
                    <a:bodyPr/>
                    <a:lstStyle/>
                    <a:p>
                      <a:pPr algn="ctr"/>
                      <a:r>
                        <a:rPr lang="en-US" sz="1800" b="0" kern="1200" dirty="0" smtClean="0">
                          <a:solidFill>
                            <a:schemeClr val="dk1"/>
                          </a:solidFill>
                          <a:latin typeface="+mn-lt"/>
                          <a:ea typeface="+mn-ea"/>
                          <a:cs typeface="+mn-cs"/>
                        </a:rPr>
                        <a:t>4</a:t>
                      </a:r>
                      <a:endParaRPr lang="en-IN" sz="1800" b="0" kern="1200" dirty="0">
                        <a:solidFill>
                          <a:schemeClr val="dk1"/>
                        </a:solidFill>
                        <a:latin typeface="+mn-lt"/>
                        <a:ea typeface="+mn-ea"/>
                        <a:cs typeface="+mn-cs"/>
                      </a:endParaRPr>
                    </a:p>
                  </a:txBody>
                  <a:tcPr marL="68580" marR="68580" marT="34290" marB="34290"/>
                </a:tc>
              </a:tr>
              <a:tr h="364350">
                <a:tc>
                  <a:txBody>
                    <a:bodyPr/>
                    <a:lstStyle/>
                    <a:p>
                      <a:pPr algn="ctr"/>
                      <a:r>
                        <a:rPr lang="en-IN" sz="1600" b="0" dirty="0" smtClean="0"/>
                        <a:t>5</a:t>
                      </a:r>
                      <a:endParaRPr lang="en-IN" sz="1600" b="0" dirty="0"/>
                    </a:p>
                  </a:txBody>
                  <a:tcPr marL="68580" marR="68580" marT="34290" marB="34290"/>
                </a:tc>
                <a:tc>
                  <a:txBody>
                    <a:bodyPr/>
                    <a:lstStyle/>
                    <a:p>
                      <a:r>
                        <a:rPr lang="en-US" sz="1800" b="0" kern="1200" dirty="0" smtClean="0">
                          <a:solidFill>
                            <a:schemeClr val="dk1"/>
                          </a:solidFill>
                          <a:latin typeface="+mn-lt"/>
                          <a:ea typeface="+mn-ea"/>
                          <a:cs typeface="+mn-cs"/>
                        </a:rPr>
                        <a:t>Swachh Bharat Mission (G)</a:t>
                      </a:r>
                      <a:endParaRPr lang="en-IN" sz="1800" b="0" kern="1200" dirty="0">
                        <a:solidFill>
                          <a:schemeClr val="dk1"/>
                        </a:solidFill>
                        <a:latin typeface="+mn-lt"/>
                        <a:ea typeface="+mn-ea"/>
                        <a:cs typeface="+mn-cs"/>
                      </a:endParaRPr>
                    </a:p>
                  </a:txBody>
                  <a:tcPr marL="68580" marR="68580" marT="34290" marB="34290"/>
                </a:tc>
                <a:tc>
                  <a:txBody>
                    <a:bodyPr/>
                    <a:lstStyle/>
                    <a:p>
                      <a:pPr algn="ctr"/>
                      <a:r>
                        <a:rPr lang="en-US" sz="1800" b="0" kern="1200" dirty="0" smtClean="0">
                          <a:solidFill>
                            <a:schemeClr val="dk1"/>
                          </a:solidFill>
                          <a:latin typeface="+mn-lt"/>
                          <a:ea typeface="+mn-ea"/>
                          <a:cs typeface="+mn-cs"/>
                        </a:rPr>
                        <a:t>5</a:t>
                      </a:r>
                      <a:endParaRPr lang="en-IN" sz="1800" b="0" kern="1200" dirty="0">
                        <a:solidFill>
                          <a:schemeClr val="dk1"/>
                        </a:solidFill>
                        <a:latin typeface="+mn-lt"/>
                        <a:ea typeface="+mn-ea"/>
                        <a:cs typeface="+mn-cs"/>
                      </a:endParaRPr>
                    </a:p>
                  </a:txBody>
                  <a:tcPr marL="68580" marR="68580" marT="34290" marB="34290"/>
                </a:tc>
              </a:tr>
              <a:tr h="364350">
                <a:tc>
                  <a:txBody>
                    <a:bodyPr/>
                    <a:lstStyle/>
                    <a:p>
                      <a:pPr algn="ctr"/>
                      <a:r>
                        <a:rPr lang="en-IN" sz="1600" b="0" dirty="0" smtClean="0"/>
                        <a:t>6</a:t>
                      </a:r>
                      <a:endParaRPr lang="en-IN" sz="1600" b="0" dirty="0"/>
                    </a:p>
                  </a:txBody>
                  <a:tcPr marL="68580" marR="68580" marT="34290" marB="34290"/>
                </a:tc>
                <a:tc>
                  <a:txBody>
                    <a:bodyPr/>
                    <a:lstStyle/>
                    <a:p>
                      <a:r>
                        <a:rPr lang="en-US" sz="1800" b="0" kern="1200" dirty="0" smtClean="0">
                          <a:solidFill>
                            <a:schemeClr val="dk1"/>
                          </a:solidFill>
                          <a:latin typeface="+mn-lt"/>
                          <a:ea typeface="+mn-ea"/>
                          <a:cs typeface="+mn-cs"/>
                        </a:rPr>
                        <a:t> XV FC ,  PMGSY , PMAY ,  UJALA, SAUBAGHYA, UJJWALA </a:t>
                      </a:r>
                      <a:endParaRPr lang="en-IN" sz="1800" b="0" kern="1200" dirty="0">
                        <a:solidFill>
                          <a:schemeClr val="dk1"/>
                        </a:solidFill>
                        <a:latin typeface="+mn-lt"/>
                        <a:ea typeface="+mn-ea"/>
                        <a:cs typeface="+mn-cs"/>
                      </a:endParaRPr>
                    </a:p>
                  </a:txBody>
                  <a:tcPr marL="68580" marR="68580" marT="34290" marB="34290"/>
                </a:tc>
                <a:tc>
                  <a:txBody>
                    <a:bodyPr/>
                    <a:lstStyle/>
                    <a:p>
                      <a:pPr algn="ctr"/>
                      <a:r>
                        <a:rPr lang="en-IN" sz="1800" b="0" kern="1200" dirty="0" smtClean="0">
                          <a:solidFill>
                            <a:schemeClr val="dk1"/>
                          </a:solidFill>
                          <a:latin typeface="+mn-lt"/>
                          <a:ea typeface="+mn-ea"/>
                          <a:cs typeface="+mn-cs"/>
                        </a:rPr>
                        <a:t>6</a:t>
                      </a:r>
                      <a:endParaRPr lang="en-IN" sz="1800" b="0" kern="1200" dirty="0">
                        <a:solidFill>
                          <a:schemeClr val="dk1"/>
                        </a:solidFill>
                        <a:latin typeface="+mn-lt"/>
                        <a:ea typeface="+mn-ea"/>
                        <a:cs typeface="+mn-cs"/>
                      </a:endParaRPr>
                    </a:p>
                  </a:txBody>
                  <a:tcPr marL="68580" marR="68580" marT="34290" marB="34290"/>
                </a:tc>
              </a:tr>
              <a:tr h="364350">
                <a:tc>
                  <a:txBody>
                    <a:bodyPr/>
                    <a:lstStyle/>
                    <a:p>
                      <a:pPr algn="ctr"/>
                      <a:r>
                        <a:rPr lang="en-IN" sz="1600" b="0" dirty="0" smtClean="0"/>
                        <a:t>7</a:t>
                      </a:r>
                      <a:endParaRPr lang="en-IN" sz="1600" b="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latin typeface="+mn-lt"/>
                          <a:ea typeface="+mn-ea"/>
                          <a:cs typeface="+mn-cs"/>
                        </a:rPr>
                        <a:t>NRLM , DDU-GKY, PMJDY, RSETI,  SANKALP, NSAP </a:t>
                      </a:r>
                      <a:endParaRPr lang="en-IN" sz="1800" b="0" kern="1200" dirty="0" smtClean="0">
                        <a:solidFill>
                          <a:schemeClr val="dk1"/>
                        </a:solidFill>
                        <a:latin typeface="+mn-lt"/>
                        <a:ea typeface="+mn-ea"/>
                        <a:cs typeface="+mn-cs"/>
                      </a:endParaRPr>
                    </a:p>
                  </a:txBody>
                  <a:tcPr marL="68580" marR="68580" marT="34290" marB="34290"/>
                </a:tc>
                <a:tc>
                  <a:txBody>
                    <a:bodyPr/>
                    <a:lstStyle/>
                    <a:p>
                      <a:pPr algn="ctr"/>
                      <a:r>
                        <a:rPr lang="en-US" sz="1800" b="0" kern="1200" dirty="0" smtClean="0">
                          <a:solidFill>
                            <a:schemeClr val="dk1"/>
                          </a:solidFill>
                          <a:latin typeface="+mn-lt"/>
                          <a:ea typeface="+mn-ea"/>
                          <a:cs typeface="+mn-cs"/>
                        </a:rPr>
                        <a:t>7</a:t>
                      </a:r>
                      <a:endParaRPr lang="en-IN" sz="1800" b="0" kern="1200" dirty="0">
                        <a:solidFill>
                          <a:schemeClr val="dk1"/>
                        </a:solidFill>
                        <a:latin typeface="+mn-lt"/>
                        <a:ea typeface="+mn-ea"/>
                        <a:cs typeface="+mn-cs"/>
                      </a:endParaRPr>
                    </a:p>
                  </a:txBody>
                  <a:tcPr marL="68580" marR="68580" marT="34290" marB="34290"/>
                </a:tc>
              </a:tr>
              <a:tr h="441773">
                <a:tc>
                  <a:txBody>
                    <a:bodyPr/>
                    <a:lstStyle/>
                    <a:p>
                      <a:pPr algn="ctr"/>
                      <a:r>
                        <a:rPr lang="en-IN" sz="1600" b="0" dirty="0" smtClean="0"/>
                        <a:t>8</a:t>
                      </a:r>
                      <a:endParaRPr lang="en-IN" sz="1600" b="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latin typeface="+mn-lt"/>
                          <a:ea typeface="+mn-ea"/>
                          <a:cs typeface="+mn-cs"/>
                        </a:rPr>
                        <a:t>RGSA, SAGY, Panchayat Citizen Charter, SVAMITVA</a:t>
                      </a:r>
                      <a:endParaRPr lang="en-IN" sz="1800" b="0" kern="1200" dirty="0" smtClean="0">
                        <a:solidFill>
                          <a:schemeClr val="dk1"/>
                        </a:solidFill>
                        <a:latin typeface="+mn-lt"/>
                        <a:ea typeface="+mn-ea"/>
                        <a:cs typeface="+mn-cs"/>
                      </a:endParaRPr>
                    </a:p>
                  </a:txBody>
                  <a:tcPr marL="68580" marR="68580" marT="34290" marB="34290"/>
                </a:tc>
                <a:tc>
                  <a:txBody>
                    <a:bodyPr/>
                    <a:lstStyle/>
                    <a:p>
                      <a:pPr algn="ctr"/>
                      <a:r>
                        <a:rPr lang="en-IN" sz="1800" b="0" kern="1200" dirty="0" smtClean="0">
                          <a:solidFill>
                            <a:schemeClr val="dk1"/>
                          </a:solidFill>
                          <a:latin typeface="+mn-lt"/>
                          <a:ea typeface="+mn-ea"/>
                          <a:cs typeface="+mn-cs"/>
                        </a:rPr>
                        <a:t>8</a:t>
                      </a:r>
                      <a:endParaRPr lang="en-IN" sz="1800" b="0" kern="1200" dirty="0">
                        <a:solidFill>
                          <a:schemeClr val="dk1"/>
                        </a:solidFill>
                        <a:latin typeface="+mn-lt"/>
                        <a:ea typeface="+mn-ea"/>
                        <a:cs typeface="+mn-cs"/>
                      </a:endParaRPr>
                    </a:p>
                  </a:txBody>
                  <a:tcPr marL="68580" marR="68580" marT="34290" marB="34290"/>
                </a:tc>
              </a:tr>
              <a:tr h="364350">
                <a:tc>
                  <a:txBody>
                    <a:bodyPr/>
                    <a:lstStyle/>
                    <a:p>
                      <a:pPr algn="ctr"/>
                      <a:r>
                        <a:rPr lang="en-US" sz="1600" b="0" dirty="0" smtClean="0"/>
                        <a:t>9.</a:t>
                      </a:r>
                      <a:endParaRPr lang="en-IN" sz="1600" b="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kern="1200" dirty="0" smtClean="0">
                          <a:solidFill>
                            <a:schemeClr val="dk1"/>
                          </a:solidFill>
                          <a:latin typeface="+mn-lt"/>
                          <a:ea typeface="+mn-ea"/>
                          <a:cs typeface="+mn-cs"/>
                        </a:rPr>
                        <a:t>ICDS ,</a:t>
                      </a:r>
                      <a:r>
                        <a:rPr lang="en-US" sz="1800" b="0" kern="1200" dirty="0" smtClean="0">
                          <a:solidFill>
                            <a:schemeClr val="dk1"/>
                          </a:solidFill>
                          <a:latin typeface="+mn-lt"/>
                          <a:ea typeface="+mn-ea"/>
                          <a:cs typeface="+mn-cs"/>
                        </a:rPr>
                        <a:t> Beti </a:t>
                      </a:r>
                      <a:r>
                        <a:rPr lang="en-US" sz="1800" b="0" kern="1200" dirty="0" err="1" smtClean="0">
                          <a:solidFill>
                            <a:schemeClr val="dk1"/>
                          </a:solidFill>
                          <a:latin typeface="+mn-lt"/>
                          <a:ea typeface="+mn-ea"/>
                          <a:cs typeface="+mn-cs"/>
                        </a:rPr>
                        <a:t>Bachao</a:t>
                      </a:r>
                      <a:r>
                        <a:rPr lang="en-US" sz="1800" b="0" kern="1200" dirty="0" smtClean="0">
                          <a:solidFill>
                            <a:schemeClr val="dk1"/>
                          </a:solidFill>
                          <a:latin typeface="+mn-lt"/>
                          <a:ea typeface="+mn-ea"/>
                          <a:cs typeface="+mn-cs"/>
                        </a:rPr>
                        <a:t> Beti </a:t>
                      </a:r>
                      <a:r>
                        <a:rPr lang="en-US" sz="1800" b="0" kern="1200" dirty="0" err="1" smtClean="0">
                          <a:solidFill>
                            <a:schemeClr val="dk1"/>
                          </a:solidFill>
                          <a:latin typeface="+mn-lt"/>
                          <a:ea typeface="+mn-ea"/>
                          <a:cs typeface="+mn-cs"/>
                        </a:rPr>
                        <a:t>Padhao</a:t>
                      </a:r>
                      <a:r>
                        <a:rPr lang="en-US" sz="1800" b="0" kern="1200" dirty="0" smtClean="0">
                          <a:solidFill>
                            <a:schemeClr val="dk1"/>
                          </a:solidFill>
                          <a:latin typeface="+mn-lt"/>
                          <a:ea typeface="+mn-ea"/>
                          <a:cs typeface="+mn-cs"/>
                        </a:rPr>
                        <a:t>, Girl Child Education</a:t>
                      </a:r>
                      <a:endParaRPr lang="en-IN" sz="1800" b="0" kern="1200" dirty="0">
                        <a:solidFill>
                          <a:schemeClr val="dk1"/>
                        </a:solidFill>
                        <a:latin typeface="+mn-lt"/>
                        <a:ea typeface="+mn-ea"/>
                        <a:cs typeface="+mn-cs"/>
                      </a:endParaRPr>
                    </a:p>
                  </a:txBody>
                  <a:tcPr marL="68580" marR="68580" marT="34290" marB="34290"/>
                </a:tc>
                <a:tc>
                  <a:txBody>
                    <a:bodyPr/>
                    <a:lstStyle/>
                    <a:p>
                      <a:pPr algn="ctr"/>
                      <a:r>
                        <a:rPr lang="en-IN" sz="1800" b="0" kern="1200" dirty="0" smtClean="0">
                          <a:solidFill>
                            <a:schemeClr val="dk1"/>
                          </a:solidFill>
                          <a:latin typeface="+mn-lt"/>
                          <a:ea typeface="+mn-ea"/>
                          <a:cs typeface="+mn-cs"/>
                        </a:rPr>
                        <a:t>9</a:t>
                      </a:r>
                      <a:endParaRPr lang="en-IN" sz="1800" b="0" kern="1200" dirty="0">
                        <a:solidFill>
                          <a:schemeClr val="dk1"/>
                        </a:solidFill>
                        <a:latin typeface="+mn-lt"/>
                        <a:ea typeface="+mn-ea"/>
                        <a:cs typeface="+mn-cs"/>
                      </a:endParaRPr>
                    </a:p>
                  </a:txBody>
                  <a:tcPr marL="68580" marR="68580" marT="34290" marB="34290"/>
                </a:tc>
              </a:tr>
            </a:tbl>
          </a:graphicData>
        </a:graphic>
      </p:graphicFrame>
    </p:spTree>
    <p:extLst>
      <p:ext uri="{BB962C8B-B14F-4D97-AF65-F5344CB8AC3E}">
        <p14:creationId xmlns:p14="http://schemas.microsoft.com/office/powerpoint/2010/main" xmlns="" val="397006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What is Required </a:t>
            </a:r>
            <a:r>
              <a:rPr lang="en-US" sz="3000" dirty="0" smtClean="0"/>
              <a:t>… </a:t>
            </a:r>
            <a:endParaRPr lang="en-IN" sz="3000" dirty="0"/>
          </a:p>
        </p:txBody>
      </p:sp>
      <p:sp>
        <p:nvSpPr>
          <p:cNvPr id="3" name="Content Placeholder 2"/>
          <p:cNvSpPr>
            <a:spLocks noGrp="1"/>
          </p:cNvSpPr>
          <p:nvPr>
            <p:ph idx="1"/>
          </p:nvPr>
        </p:nvSpPr>
        <p:spPr>
          <a:xfrm>
            <a:off x="457200" y="1200151"/>
            <a:ext cx="8458200" cy="3394472"/>
          </a:xfrm>
        </p:spPr>
        <p:txBody>
          <a:bodyPr/>
          <a:lstStyle/>
          <a:p>
            <a:pPr marL="385763" indent="-385763">
              <a:buNone/>
            </a:pPr>
            <a:r>
              <a:rPr lang="en-US" sz="2400" b="1" dirty="0" smtClean="0"/>
              <a:t>For LSDGs</a:t>
            </a:r>
          </a:p>
          <a:p>
            <a:pPr marL="385763" indent="-385763">
              <a:buFont typeface="Wingdings" pitchFamily="2" charset="2"/>
              <a:buChar char="§"/>
            </a:pPr>
            <a:r>
              <a:rPr lang="en-US" sz="2100" dirty="0" smtClean="0"/>
              <a:t>There  </a:t>
            </a:r>
            <a:r>
              <a:rPr lang="en-US" sz="2100" dirty="0"/>
              <a:t>is a  need to  develop </a:t>
            </a:r>
            <a:r>
              <a:rPr lang="en-US" sz="2100" dirty="0" smtClean="0"/>
              <a:t>awareness </a:t>
            </a:r>
            <a:r>
              <a:rPr lang="en-US" sz="2100" dirty="0">
                <a:solidFill>
                  <a:srgbClr val="7030A0"/>
                </a:solidFill>
              </a:rPr>
              <a:t>and </a:t>
            </a:r>
            <a:r>
              <a:rPr lang="en-US" sz="2100" dirty="0" smtClean="0">
                <a:solidFill>
                  <a:srgbClr val="7030A0"/>
                </a:solidFill>
              </a:rPr>
              <a:t>knowhow </a:t>
            </a:r>
            <a:r>
              <a:rPr lang="en-US" sz="2100" dirty="0" smtClean="0"/>
              <a:t>on CSS among the PRIs  to </a:t>
            </a:r>
            <a:r>
              <a:rPr lang="en-US" sz="2100" dirty="0"/>
              <a:t>enable them to </a:t>
            </a:r>
            <a:r>
              <a:rPr lang="en-US" sz="2100" dirty="0" smtClean="0"/>
              <a:t>plan and implement</a:t>
            </a:r>
          </a:p>
          <a:p>
            <a:pPr marL="385763" indent="-385763">
              <a:buFont typeface="Wingdings" pitchFamily="2" charset="2"/>
              <a:buChar char="§"/>
            </a:pPr>
            <a:r>
              <a:rPr lang="en-US" sz="2100" dirty="0" smtClean="0"/>
              <a:t>In  CB&amp;T on LSDG , each CSS </a:t>
            </a:r>
            <a:r>
              <a:rPr lang="en-US" sz="2100" dirty="0" smtClean="0"/>
              <a:t>needs </a:t>
            </a:r>
            <a:r>
              <a:rPr lang="en-US" sz="2100" dirty="0" smtClean="0"/>
              <a:t>to be mapped with relevant theme</a:t>
            </a:r>
          </a:p>
          <a:p>
            <a:pPr marL="385763" indent="-385763">
              <a:buFont typeface="Wingdings" pitchFamily="2" charset="2"/>
              <a:buChar char="§"/>
            </a:pPr>
            <a:r>
              <a:rPr lang="en-US" sz="2100" dirty="0" smtClean="0"/>
              <a:t>Provide  access to the dynamic data of CSS  from MIS  to PRIs</a:t>
            </a:r>
          </a:p>
          <a:p>
            <a:pPr marL="385763" indent="-385763">
              <a:buFont typeface="Wingdings" pitchFamily="2" charset="2"/>
              <a:buChar char="§"/>
            </a:pPr>
            <a:r>
              <a:rPr lang="en-US" sz="2100" dirty="0" smtClean="0"/>
              <a:t>Line dept. should provide </a:t>
            </a:r>
            <a:r>
              <a:rPr lang="en-US" sz="2100" dirty="0" smtClean="0">
                <a:solidFill>
                  <a:srgbClr val="7030A0"/>
                </a:solidFill>
              </a:rPr>
              <a:t>technical guidance </a:t>
            </a:r>
            <a:r>
              <a:rPr lang="en-US" sz="2100" dirty="0" smtClean="0"/>
              <a:t>in formulation of GPDP</a:t>
            </a:r>
          </a:p>
          <a:p>
            <a:pPr marL="385763" indent="-385763">
              <a:buFont typeface="Wingdings" pitchFamily="2" charset="2"/>
              <a:buChar char="§"/>
            </a:pPr>
            <a:r>
              <a:rPr lang="en-US" sz="2100" dirty="0" smtClean="0"/>
              <a:t>State should develop </a:t>
            </a:r>
            <a:r>
              <a:rPr lang="en-US" sz="2100" dirty="0" smtClean="0">
                <a:solidFill>
                  <a:srgbClr val="7030A0"/>
                </a:solidFill>
              </a:rPr>
              <a:t>guidelines for convergence </a:t>
            </a:r>
            <a:r>
              <a:rPr lang="en-US" sz="2100" dirty="0" smtClean="0"/>
              <a:t>of different CSS</a:t>
            </a:r>
          </a:p>
          <a:p>
            <a:pPr marL="385763" indent="-385763">
              <a:buFont typeface="Wingdings" pitchFamily="2" charset="2"/>
              <a:buChar char="§"/>
            </a:pPr>
            <a:endParaRPr lang="en-US" sz="2100" dirty="0" smtClean="0"/>
          </a:p>
          <a:p>
            <a:pPr marL="385763" indent="-385763">
              <a:buFont typeface="Wingdings" pitchFamily="2" charset="2"/>
              <a:buChar char="§"/>
            </a:pPr>
            <a:endParaRPr lang="en-IN" sz="2100" dirty="0"/>
          </a:p>
        </p:txBody>
      </p:sp>
      <p:sp>
        <p:nvSpPr>
          <p:cNvPr id="4" name="Slide Number Placeholder 3"/>
          <p:cNvSpPr>
            <a:spLocks noGrp="1"/>
          </p:cNvSpPr>
          <p:nvPr>
            <p:ph type="sldNum" sz="quarter" idx="12"/>
          </p:nvPr>
        </p:nvSpPr>
        <p:spPr/>
        <p:txBody>
          <a:bodyPr/>
          <a:lstStyle/>
          <a:p>
            <a:pPr>
              <a:defRPr/>
            </a:pPr>
            <a:fld id="{DFFB9228-930D-4203-840C-1B8AA638A3E7}" type="slidenum">
              <a:rPr lang="en-US" altLang="en-US" smtClean="0"/>
              <a:pPr>
                <a:defRPr/>
              </a:pPr>
              <a:t>6</a:t>
            </a:fld>
            <a:endParaRPr lang="en-US" altLang="en-US"/>
          </a:p>
        </p:txBody>
      </p:sp>
    </p:spTree>
    <p:extLst>
      <p:ext uri="{BB962C8B-B14F-4D97-AF65-F5344CB8AC3E}">
        <p14:creationId xmlns:p14="http://schemas.microsoft.com/office/powerpoint/2010/main" xmlns="" val="4235026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b="1" dirty="0" smtClean="0"/>
          </a:p>
          <a:p>
            <a:pPr algn="ctr">
              <a:buNone/>
            </a:pPr>
            <a:endParaRPr lang="en-US" b="1" dirty="0" smtClean="0"/>
          </a:p>
          <a:p>
            <a:pPr algn="ctr">
              <a:buNone/>
            </a:pPr>
            <a:r>
              <a:rPr lang="en-US" b="1" dirty="0" smtClean="0"/>
              <a:t>Role of PRIs in CSS –Theme Wise</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89371"/>
          </a:xfrm>
        </p:spPr>
        <p:txBody>
          <a:bodyPr>
            <a:normAutofit fontScale="90000"/>
          </a:bodyPr>
          <a:lstStyle/>
          <a:p>
            <a:r>
              <a:rPr lang="en-US" b="1" dirty="0" smtClean="0"/>
              <a:t>Poverty free Village</a:t>
            </a:r>
            <a:endParaRPr lang="en-US" dirty="0"/>
          </a:p>
        </p:txBody>
      </p:sp>
      <p:graphicFrame>
        <p:nvGraphicFramePr>
          <p:cNvPr id="4" name="Content Placeholder 3"/>
          <p:cNvGraphicFramePr>
            <a:graphicFrameLocks noGrp="1"/>
          </p:cNvGraphicFramePr>
          <p:nvPr>
            <p:ph idx="1"/>
          </p:nvPr>
        </p:nvGraphicFramePr>
        <p:xfrm>
          <a:off x="152400" y="971550"/>
          <a:ext cx="8839202" cy="3995928"/>
        </p:xfrm>
        <a:graphic>
          <a:graphicData uri="http://schemas.openxmlformats.org/drawingml/2006/table">
            <a:tbl>
              <a:tblPr firstRow="1" bandRow="1">
                <a:tableStyleId>{5C22544A-7EE6-4342-B048-85BDC9FD1C3A}</a:tableStyleId>
              </a:tblPr>
              <a:tblGrid>
                <a:gridCol w="736600"/>
                <a:gridCol w="2046112"/>
                <a:gridCol w="1800578"/>
                <a:gridCol w="4255912"/>
              </a:tblGrid>
              <a:tr h="370840">
                <a:tc>
                  <a:txBody>
                    <a:bodyPr/>
                    <a:lstStyle/>
                    <a:p>
                      <a:pPr algn="ctr">
                        <a:lnSpc>
                          <a:spcPct val="115000"/>
                        </a:lnSpc>
                        <a:spcAft>
                          <a:spcPts val="0"/>
                        </a:spcAft>
                      </a:pPr>
                      <a:r>
                        <a:rPr lang="en-US" sz="1200" b="1" dirty="0" err="1">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200" b="1">
                          <a:latin typeface="Times New Roman"/>
                          <a:ea typeface="Calibri"/>
                          <a:cs typeface="Mangal"/>
                        </a:rPr>
                        <a:t>Name of   Scheme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200" b="1">
                          <a:latin typeface="Times New Roman"/>
                          <a:ea typeface="Calibri"/>
                          <a:cs typeface="Mangal"/>
                        </a:rPr>
                        <a:t>Whether Funds released to  PRI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200" b="1" dirty="0">
                          <a:latin typeface="Times New Roman"/>
                          <a:ea typeface="Calibri"/>
                          <a:cs typeface="Mangal"/>
                        </a:rPr>
                        <a:t>Role  of  Panchayat</a:t>
                      </a:r>
                      <a:endParaRPr lang="en-US" sz="1100" dirty="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1</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100">
                          <a:latin typeface="Times New Roman"/>
                          <a:ea typeface="Calibri"/>
                          <a:cs typeface="Mangal"/>
                        </a:rPr>
                        <a:t>MGNREGA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Funds are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solidFill>
                            <a:srgbClr val="333333"/>
                          </a:solidFill>
                          <a:latin typeface="Times New Roman"/>
                          <a:ea typeface="Times New Roman"/>
                          <a:cs typeface="Mangal"/>
                        </a:rPr>
                        <a:t>Panchayats are responsible for Registering households, issuing Job Cards, awareness generation,  and preparation of labour budget monitoring, maintaining accounts etc</a:t>
                      </a:r>
                      <a:endParaRPr lang="en-US" sz="110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2</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Calibri"/>
                          <a:cs typeface="Mangal"/>
                        </a:rPr>
                        <a:t>National Rural Livelihood Mission (NRLM)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solidFill>
                            <a:srgbClr val="333333"/>
                          </a:solidFill>
                          <a:latin typeface="Times New Roman"/>
                          <a:ea typeface="Times New Roman"/>
                          <a:cs typeface="Mangal"/>
                        </a:rPr>
                        <a:t>Panchayats Mobilize poor households into women SHGs, The Poverty Reduction Plan of VOs/CLFs  is integrated into n GPDP</a:t>
                      </a:r>
                      <a:endParaRPr lang="en-US" sz="110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3</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Calibri"/>
                          <a:cs typeface="Mangal"/>
                        </a:rPr>
                        <a:t>DDU-Grameen Kaushalya Yojana (DDU-GKY) </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dirty="0" err="1">
                          <a:solidFill>
                            <a:srgbClr val="333333"/>
                          </a:solidFill>
                          <a:latin typeface="Times New Roman"/>
                          <a:ea typeface="Times New Roman"/>
                          <a:cs typeface="Mangal"/>
                        </a:rPr>
                        <a:t>Panchayats</a:t>
                      </a:r>
                      <a:r>
                        <a:rPr lang="en-US" sz="1200" dirty="0">
                          <a:solidFill>
                            <a:srgbClr val="333333"/>
                          </a:solidFill>
                          <a:latin typeface="Times New Roman"/>
                          <a:ea typeface="Times New Roman"/>
                          <a:cs typeface="Mangal"/>
                        </a:rPr>
                        <a:t> Generate awareness, support in all stages of implementation DDU- GKY, conduct counseling sessions Identify </a:t>
                      </a:r>
                      <a:r>
                        <a:rPr lang="en-US" sz="1200" dirty="0">
                          <a:latin typeface="Times New Roman"/>
                          <a:ea typeface="Calibri"/>
                          <a:cs typeface="Mangal"/>
                        </a:rPr>
                        <a:t>and support  eligible rural youth for skill training </a:t>
                      </a:r>
                      <a:endParaRPr lang="en-US" sz="1100" dirty="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dirty="0" smtClean="0">
                          <a:latin typeface="Times New Roman"/>
                          <a:ea typeface="Calibri"/>
                          <a:cs typeface="Mangal"/>
                        </a:rPr>
                        <a:t>4</a:t>
                      </a:r>
                      <a:endParaRPr lang="en-US" sz="1100" dirty="0">
                        <a:latin typeface="Calibri"/>
                        <a:ea typeface="Calibri"/>
                        <a:cs typeface="Mangal"/>
                      </a:endParaRPr>
                    </a:p>
                  </a:txBody>
                  <a:tcPr marL="68580" marR="68580" marT="0" marB="0"/>
                </a:tc>
                <a:tc>
                  <a:txBody>
                    <a:bodyPr/>
                    <a:lstStyle/>
                    <a:p>
                      <a:pPr algn="just">
                        <a:spcAft>
                          <a:spcPts val="0"/>
                        </a:spcAft>
                      </a:pPr>
                      <a:r>
                        <a:rPr lang="en-US" sz="1200">
                          <a:latin typeface="Times New Roman"/>
                          <a:ea typeface="Times New Roman"/>
                          <a:cs typeface="Mangal"/>
                        </a:rPr>
                        <a:t>Pradhan Mantri Fasal Bima Yojana (PMFBY) </a:t>
                      </a:r>
                      <a:endParaRPr lang="en-US" sz="950">
                        <a:latin typeface="Arial"/>
                        <a:ea typeface="Times New Roman"/>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Times New Roman"/>
                          <a:cs typeface="Mangal"/>
                        </a:rPr>
                        <a:t>Panchayats  create  awareness an affordable crop insurance to ensure comprehensive risk cover for crops of farmers against all non-preventable natural risks from pre-sowing to post-harvest stage</a:t>
                      </a:r>
                      <a:endParaRPr lang="en-US" sz="110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dirty="0" smtClean="0">
                          <a:latin typeface="Times New Roman"/>
                          <a:ea typeface="Calibri"/>
                          <a:cs typeface="Mangal"/>
                        </a:rPr>
                        <a:t>5</a:t>
                      </a:r>
                      <a:endParaRPr lang="en-US" sz="1100" dirty="0">
                        <a:latin typeface="Calibri"/>
                        <a:ea typeface="Calibri"/>
                        <a:cs typeface="Mangal"/>
                      </a:endParaRPr>
                    </a:p>
                  </a:txBody>
                  <a:tcPr marL="68580" marR="68580" marT="0" marB="0"/>
                </a:tc>
                <a:tc>
                  <a:txBody>
                    <a:bodyPr/>
                    <a:lstStyle/>
                    <a:p>
                      <a:pPr algn="just">
                        <a:spcAft>
                          <a:spcPts val="0"/>
                        </a:spcAft>
                      </a:pPr>
                      <a:r>
                        <a:rPr lang="en-US" sz="1200">
                          <a:latin typeface="Times New Roman"/>
                          <a:ea typeface="Times New Roman"/>
                          <a:cs typeface="Mangal"/>
                        </a:rPr>
                        <a:t> Pradhan Mantri Krishi Sinchayee Yojana (PMKSY)    </a:t>
                      </a:r>
                      <a:endParaRPr lang="en-US" sz="950">
                        <a:latin typeface="Arial"/>
                        <a:ea typeface="Times New Roman"/>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IN" sz="1200">
                          <a:latin typeface="Times New Roman"/>
                          <a:ea typeface="Calibri"/>
                          <a:cs typeface="Mangal"/>
                        </a:rPr>
                        <a:t>Panchayats explore  possibility of investments in irrigation to expand cultivable area, improve on-form water use efficiency to reduce wastage of water . </a:t>
                      </a:r>
                      <a:endParaRPr lang="en-US" sz="110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dirty="0" smtClean="0">
                          <a:latin typeface="Times New Roman"/>
                          <a:ea typeface="Calibri"/>
                          <a:cs typeface="Mangal"/>
                        </a:rPr>
                        <a:t>6</a:t>
                      </a:r>
                      <a:endParaRPr lang="en-US" sz="1100" dirty="0">
                        <a:latin typeface="Calibri"/>
                        <a:ea typeface="Calibri"/>
                        <a:cs typeface="Mangal"/>
                      </a:endParaRPr>
                    </a:p>
                  </a:txBody>
                  <a:tcPr marL="68580" marR="68580" marT="0" marB="0"/>
                </a:tc>
                <a:tc>
                  <a:txBody>
                    <a:bodyPr/>
                    <a:lstStyle/>
                    <a:p>
                      <a:pPr algn="just">
                        <a:spcAft>
                          <a:spcPts val="0"/>
                        </a:spcAft>
                      </a:pPr>
                      <a:r>
                        <a:rPr lang="en-US" sz="1200">
                          <a:latin typeface="Times New Roman"/>
                          <a:ea typeface="Times New Roman"/>
                          <a:cs typeface="Mangal"/>
                        </a:rPr>
                        <a:t>National Food Security Mission (NFSM) </a:t>
                      </a:r>
                      <a:endParaRPr lang="en-US" sz="950">
                        <a:latin typeface="Arial"/>
                        <a:ea typeface="Times New Roman"/>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IN" sz="1200" dirty="0">
                          <a:latin typeface="Times New Roman"/>
                          <a:ea typeface="Calibri"/>
                          <a:cs typeface="Mangal"/>
                        </a:rPr>
                        <a:t>The </a:t>
                      </a:r>
                      <a:r>
                        <a:rPr lang="en-IN" sz="1200" dirty="0" err="1">
                          <a:latin typeface="Times New Roman"/>
                          <a:ea typeface="Calibri"/>
                          <a:cs typeface="Mangal"/>
                        </a:rPr>
                        <a:t>GramSabaha</a:t>
                      </a:r>
                      <a:r>
                        <a:rPr lang="en-IN" sz="1200" dirty="0">
                          <a:latin typeface="Times New Roman"/>
                          <a:ea typeface="Calibri"/>
                          <a:cs typeface="Mangal"/>
                        </a:rPr>
                        <a:t> identifies   Local Intervention and </a:t>
                      </a:r>
                      <a:r>
                        <a:rPr lang="en-IN" sz="1200" dirty="0" err="1">
                          <a:latin typeface="Times New Roman"/>
                          <a:ea typeface="Calibri"/>
                          <a:cs typeface="Mangal"/>
                        </a:rPr>
                        <a:t>ssist</a:t>
                      </a:r>
                      <a:r>
                        <a:rPr lang="en-IN" sz="1200" dirty="0">
                          <a:latin typeface="Times New Roman"/>
                          <a:ea typeface="Calibri"/>
                          <a:cs typeface="Mangal"/>
                        </a:rPr>
                        <a:t> the </a:t>
                      </a:r>
                      <a:r>
                        <a:rPr lang="en-IN" sz="1200" dirty="0" err="1">
                          <a:latin typeface="Times New Roman"/>
                          <a:ea typeface="Calibri"/>
                          <a:cs typeface="Mangal"/>
                        </a:rPr>
                        <a:t>Agr.dept</a:t>
                      </a:r>
                      <a:r>
                        <a:rPr lang="en-IN" sz="1200" dirty="0">
                          <a:latin typeface="Times New Roman"/>
                          <a:ea typeface="Calibri"/>
                          <a:cs typeface="Mangal"/>
                        </a:rPr>
                        <a:t> for implementation of NFSM</a:t>
                      </a:r>
                      <a:endParaRPr lang="en-US" sz="1100" dirty="0">
                        <a:latin typeface="Calibri"/>
                        <a:ea typeface="Calibri"/>
                        <a:cs typeface="Mangal"/>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89371"/>
          </a:xfrm>
        </p:spPr>
        <p:txBody>
          <a:bodyPr>
            <a:normAutofit fontScale="90000"/>
          </a:bodyPr>
          <a:lstStyle/>
          <a:p>
            <a:r>
              <a:rPr lang="en-US" b="1" dirty="0" smtClean="0"/>
              <a:t>Healthy village</a:t>
            </a:r>
            <a:endParaRPr lang="en-US" dirty="0"/>
          </a:p>
        </p:txBody>
      </p:sp>
      <p:graphicFrame>
        <p:nvGraphicFramePr>
          <p:cNvPr id="4" name="Content Placeholder 3"/>
          <p:cNvGraphicFramePr>
            <a:graphicFrameLocks noGrp="1"/>
          </p:cNvGraphicFramePr>
          <p:nvPr>
            <p:ph idx="1"/>
          </p:nvPr>
        </p:nvGraphicFramePr>
        <p:xfrm>
          <a:off x="152400" y="971550"/>
          <a:ext cx="8839202" cy="3653536"/>
        </p:xfrm>
        <a:graphic>
          <a:graphicData uri="http://schemas.openxmlformats.org/drawingml/2006/table">
            <a:tbl>
              <a:tblPr firstRow="1" bandRow="1">
                <a:tableStyleId>{5C22544A-7EE6-4342-B048-85BDC9FD1C3A}</a:tableStyleId>
              </a:tblPr>
              <a:tblGrid>
                <a:gridCol w="736600"/>
                <a:gridCol w="2046112"/>
                <a:gridCol w="1800578"/>
                <a:gridCol w="4255912"/>
              </a:tblGrid>
              <a:tr h="370840">
                <a:tc>
                  <a:txBody>
                    <a:bodyPr/>
                    <a:lstStyle/>
                    <a:p>
                      <a:pPr algn="ctr">
                        <a:lnSpc>
                          <a:spcPct val="115000"/>
                        </a:lnSpc>
                        <a:spcAft>
                          <a:spcPts val="0"/>
                        </a:spcAft>
                      </a:pPr>
                      <a:r>
                        <a:rPr lang="en-US" sz="1200" b="1" dirty="0" err="1">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algn="ctr">
                        <a:lnSpc>
                          <a:spcPct val="115000"/>
                        </a:lnSpc>
                        <a:spcAft>
                          <a:spcPts val="0"/>
                        </a:spcAft>
                      </a:pPr>
                      <a:r>
                        <a:rPr lang="en-US" sz="1200" b="1">
                          <a:latin typeface="Times New Roman"/>
                          <a:ea typeface="Calibri"/>
                          <a:cs typeface="Mangal"/>
                        </a:rPr>
                        <a:t>Name of   Scheme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200" b="1">
                          <a:latin typeface="Times New Roman"/>
                          <a:ea typeface="Calibri"/>
                          <a:cs typeface="Mangal"/>
                        </a:rPr>
                        <a:t>Whether Funds released to  PRI </a:t>
                      </a:r>
                      <a:endParaRPr lang="en-US" sz="1100">
                        <a:latin typeface="Calibri"/>
                        <a:ea typeface="Calibri"/>
                        <a:cs typeface="Mangal"/>
                      </a:endParaRPr>
                    </a:p>
                  </a:txBody>
                  <a:tcPr marL="68580" marR="68580" marT="0" marB="0"/>
                </a:tc>
                <a:tc>
                  <a:txBody>
                    <a:bodyPr/>
                    <a:lstStyle/>
                    <a:p>
                      <a:pPr algn="ctr">
                        <a:lnSpc>
                          <a:spcPct val="115000"/>
                        </a:lnSpc>
                        <a:spcAft>
                          <a:spcPts val="0"/>
                        </a:spcAft>
                      </a:pPr>
                      <a:r>
                        <a:rPr lang="en-US" sz="1200" b="1" dirty="0">
                          <a:latin typeface="Times New Roman"/>
                          <a:ea typeface="Calibri"/>
                          <a:cs typeface="Mangal"/>
                        </a:rPr>
                        <a:t>Role  of  Panchayat</a:t>
                      </a:r>
                      <a:endParaRPr lang="en-US" sz="1100" dirty="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1</a:t>
                      </a:r>
                      <a:endParaRPr lang="en-US" sz="1100">
                        <a:latin typeface="Calibri"/>
                        <a:ea typeface="Calibri"/>
                        <a:cs typeface="Mangal"/>
                      </a:endParaRPr>
                    </a:p>
                  </a:txBody>
                  <a:tcPr marL="68580" marR="68580" marT="0" marB="0"/>
                </a:tc>
                <a:tc>
                  <a:txBody>
                    <a:bodyPr/>
                    <a:lstStyle/>
                    <a:p>
                      <a:pPr>
                        <a:lnSpc>
                          <a:spcPct val="115000"/>
                        </a:lnSpc>
                        <a:spcAft>
                          <a:spcPts val="0"/>
                        </a:spcAft>
                      </a:pPr>
                      <a:r>
                        <a:rPr lang="en-US" sz="1200">
                          <a:latin typeface="Times New Roman"/>
                          <a:ea typeface="Calibri"/>
                          <a:cs typeface="Mangal"/>
                        </a:rPr>
                        <a:t>XV FC  Health Grants through Local Bodies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Times New Roman"/>
                          <a:cs typeface="Mangal"/>
                        </a:rPr>
                        <a:t>Funds  are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Times New Roman"/>
                          <a:cs typeface="Mangal"/>
                        </a:rPr>
                        <a:t>Panchayat with along with Health dept  Prepares Village Health Plan and supervise  the Health care  provided by HSC  / PHC  </a:t>
                      </a:r>
                      <a:endParaRPr lang="en-US" sz="110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2</a:t>
                      </a:r>
                      <a:endParaRPr lang="en-US" sz="1100">
                        <a:latin typeface="Calibri"/>
                        <a:ea typeface="Calibri"/>
                        <a:cs typeface="Mangal"/>
                      </a:endParaRPr>
                    </a:p>
                  </a:txBody>
                  <a:tcPr marL="68580" marR="68580" marT="0" marB="0"/>
                </a:tc>
                <a:tc>
                  <a:txBody>
                    <a:bodyPr/>
                    <a:lstStyle/>
                    <a:p>
                      <a:pPr>
                        <a:spcAft>
                          <a:spcPts val="0"/>
                        </a:spcAft>
                      </a:pPr>
                      <a:r>
                        <a:rPr lang="en-US" sz="1200">
                          <a:solidFill>
                            <a:srgbClr val="000000"/>
                          </a:solidFill>
                          <a:latin typeface="Times New Roman"/>
                          <a:ea typeface="Calibri"/>
                          <a:cs typeface="Mangal"/>
                        </a:rPr>
                        <a:t>Ayushman Bharat (AB)  – </a:t>
                      </a:r>
                      <a:endParaRPr lang="en-US" sz="12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Panchayats prepare plan  to upgrade all the Health Sub-Centres and Primary Health Centres to HWC as per guidelines of   XV FC Health grants</a:t>
                      </a:r>
                      <a:endParaRPr lang="en-US" sz="110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3</a:t>
                      </a:r>
                      <a:endParaRPr lang="en-US" sz="1100">
                        <a:latin typeface="Calibri"/>
                        <a:ea typeface="Calibri"/>
                        <a:cs typeface="Mangal"/>
                      </a:endParaRPr>
                    </a:p>
                  </a:txBody>
                  <a:tcPr marL="68580" marR="68580" marT="0" marB="0"/>
                </a:tc>
                <a:tc>
                  <a:txBody>
                    <a:bodyPr/>
                    <a:lstStyle/>
                    <a:p>
                      <a:pPr>
                        <a:spcAft>
                          <a:spcPts val="0"/>
                        </a:spcAft>
                      </a:pPr>
                      <a:r>
                        <a:rPr lang="en-US" sz="1200">
                          <a:solidFill>
                            <a:srgbClr val="000000"/>
                          </a:solidFill>
                          <a:latin typeface="Times New Roman"/>
                          <a:ea typeface="Calibri"/>
                          <a:cs typeface="Mangal"/>
                        </a:rPr>
                        <a:t>Janani Suraksha Yojana (JSY)) </a:t>
                      </a:r>
                      <a:endParaRPr lang="en-US" sz="12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Panchayats  aim to reduce  maternal and neonatal mortality by promoting institutional delivery  by creating awareness . </a:t>
                      </a:r>
                      <a:endParaRPr lang="en-US" sz="110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4</a:t>
                      </a:r>
                      <a:endParaRPr lang="en-US" sz="1100">
                        <a:latin typeface="Calibri"/>
                        <a:ea typeface="Calibri"/>
                        <a:cs typeface="Mangal"/>
                      </a:endParaRPr>
                    </a:p>
                  </a:txBody>
                  <a:tcPr marL="68580" marR="68580" marT="0" marB="0"/>
                </a:tc>
                <a:tc>
                  <a:txBody>
                    <a:bodyPr/>
                    <a:lstStyle/>
                    <a:p>
                      <a:pPr>
                        <a:spcAft>
                          <a:spcPts val="0"/>
                        </a:spcAft>
                      </a:pPr>
                      <a:r>
                        <a:rPr lang="en-US" sz="1200">
                          <a:solidFill>
                            <a:srgbClr val="000000"/>
                          </a:solidFill>
                          <a:latin typeface="Times New Roman"/>
                          <a:ea typeface="Calibri"/>
                          <a:cs typeface="Mangal"/>
                        </a:rPr>
                        <a:t>Janani Shishu Suraksha Karyakram (JSSK) </a:t>
                      </a:r>
                      <a:endParaRPr lang="en-US" sz="12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Panchayat with the assistance of ASHA identify the beneficiaries  and  facilitate access to health care  </a:t>
                      </a:r>
                      <a:endParaRPr lang="en-US" sz="110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5</a:t>
                      </a:r>
                      <a:endParaRPr lang="en-US" sz="1100">
                        <a:latin typeface="Calibri"/>
                        <a:ea typeface="Calibri"/>
                        <a:cs typeface="Mangal"/>
                      </a:endParaRPr>
                    </a:p>
                  </a:txBody>
                  <a:tcPr marL="68580" marR="68580" marT="0" marB="0"/>
                </a:tc>
                <a:tc>
                  <a:txBody>
                    <a:bodyPr/>
                    <a:lstStyle/>
                    <a:p>
                      <a:pPr>
                        <a:spcAft>
                          <a:spcPts val="0"/>
                        </a:spcAft>
                      </a:pPr>
                      <a:r>
                        <a:rPr lang="en-US" sz="1200" dirty="0" err="1">
                          <a:solidFill>
                            <a:srgbClr val="000000"/>
                          </a:solidFill>
                          <a:latin typeface="Times New Roman"/>
                          <a:ea typeface="Calibri"/>
                          <a:cs typeface="Mangal"/>
                        </a:rPr>
                        <a:t>Indradhanush</a:t>
                      </a:r>
                      <a:r>
                        <a:rPr lang="en-US" sz="1200" dirty="0">
                          <a:solidFill>
                            <a:srgbClr val="000000"/>
                          </a:solidFill>
                          <a:latin typeface="Times New Roman"/>
                          <a:ea typeface="Calibri"/>
                          <a:cs typeface="Mangal"/>
                        </a:rPr>
                        <a:t> / Immunization</a:t>
                      </a:r>
                      <a:endParaRPr lang="en-US" sz="1200" dirty="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spcAft>
                          <a:spcPts val="0"/>
                        </a:spcAft>
                      </a:pPr>
                      <a:r>
                        <a:rPr lang="en-US" sz="1200">
                          <a:solidFill>
                            <a:srgbClr val="000000"/>
                          </a:solidFill>
                          <a:latin typeface="Times New Roman"/>
                          <a:ea typeface="Calibri"/>
                          <a:cs typeface="Mangal"/>
                        </a:rPr>
                        <a:t>Panchayats carry out special immunization drives to improve immunization coverage </a:t>
                      </a:r>
                      <a:endParaRPr lang="en-US" sz="1200">
                        <a:solidFill>
                          <a:srgbClr val="000000"/>
                        </a:solidFill>
                        <a:latin typeface="Arial"/>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7</a:t>
                      </a:r>
                      <a:endParaRPr lang="en-US" sz="1100">
                        <a:latin typeface="Calibri"/>
                        <a:ea typeface="Calibri"/>
                        <a:cs typeface="Mangal"/>
                      </a:endParaRPr>
                    </a:p>
                  </a:txBody>
                  <a:tcPr marL="68580" marR="68580" marT="0" marB="0"/>
                </a:tc>
                <a:tc>
                  <a:txBody>
                    <a:bodyPr/>
                    <a:lstStyle/>
                    <a:p>
                      <a:pPr>
                        <a:spcAft>
                          <a:spcPts val="0"/>
                        </a:spcAft>
                      </a:pPr>
                      <a:r>
                        <a:rPr lang="en-US" sz="1200">
                          <a:solidFill>
                            <a:srgbClr val="000000"/>
                          </a:solidFill>
                          <a:latin typeface="Times New Roman"/>
                          <a:ea typeface="Calibri"/>
                          <a:cs typeface="Mangal"/>
                        </a:rPr>
                        <a:t>Rashtriya Bal Swasthya Karyakram (RBSK) </a:t>
                      </a:r>
                      <a:endParaRPr lang="en-US" sz="12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lnSpc>
                          <a:spcPct val="115000"/>
                        </a:lnSpc>
                        <a:spcAft>
                          <a:spcPts val="0"/>
                        </a:spcAft>
                      </a:pPr>
                      <a:r>
                        <a:rPr lang="en-US" sz="1200">
                          <a:latin typeface="Times New Roman"/>
                          <a:ea typeface="Calibri"/>
                          <a:cs typeface="Mangal"/>
                        </a:rPr>
                        <a:t>The  Panchayat  facilitate RBSK teams visit schools once in a year and Anganwadi centres twice in a year for screening of children.</a:t>
                      </a:r>
                      <a:endParaRPr lang="en-US" sz="1100">
                        <a:latin typeface="Calibri"/>
                        <a:ea typeface="Calibri"/>
                        <a:cs typeface="Mangal"/>
                      </a:endParaRPr>
                    </a:p>
                  </a:txBody>
                  <a:tcPr marL="68580" marR="68580" marT="0" marB="0"/>
                </a:tc>
              </a:tr>
              <a:tr h="370840">
                <a:tc>
                  <a:txBody>
                    <a:bodyPr/>
                    <a:lstStyle/>
                    <a:p>
                      <a:pPr algn="just">
                        <a:lnSpc>
                          <a:spcPct val="115000"/>
                        </a:lnSpc>
                        <a:spcAft>
                          <a:spcPts val="0"/>
                        </a:spcAft>
                      </a:pPr>
                      <a:r>
                        <a:rPr lang="en-US" sz="1200">
                          <a:latin typeface="Times New Roman"/>
                          <a:ea typeface="Calibri"/>
                          <a:cs typeface="Mangal"/>
                        </a:rPr>
                        <a:t>8</a:t>
                      </a:r>
                      <a:endParaRPr lang="en-US" sz="1100">
                        <a:latin typeface="Calibri"/>
                        <a:ea typeface="Calibri"/>
                        <a:cs typeface="Mangal"/>
                      </a:endParaRPr>
                    </a:p>
                  </a:txBody>
                  <a:tcPr marL="68580" marR="68580" marT="0" marB="0"/>
                </a:tc>
                <a:tc>
                  <a:txBody>
                    <a:bodyPr/>
                    <a:lstStyle/>
                    <a:p>
                      <a:pPr>
                        <a:spcAft>
                          <a:spcPts val="0"/>
                        </a:spcAft>
                      </a:pPr>
                      <a:r>
                        <a:rPr lang="en-US" sz="1200">
                          <a:solidFill>
                            <a:srgbClr val="000000"/>
                          </a:solidFill>
                          <a:latin typeface="Times New Roman"/>
                          <a:ea typeface="Calibri"/>
                          <a:cs typeface="Mangal"/>
                        </a:rPr>
                        <a:t>National AYUSH Mission (NAM)  </a:t>
                      </a:r>
                      <a:endParaRPr lang="en-US" sz="1200">
                        <a:solidFill>
                          <a:srgbClr val="000000"/>
                        </a:solidFill>
                        <a:latin typeface="Arial"/>
                        <a:ea typeface="Calibri"/>
                        <a:cs typeface="Mangal"/>
                      </a:endParaRPr>
                    </a:p>
                  </a:txBody>
                  <a:tcPr marL="68580" marR="68580" marT="0" marB="0"/>
                </a:tc>
                <a:tc>
                  <a:txBody>
                    <a:bodyPr/>
                    <a:lstStyle/>
                    <a:p>
                      <a:pPr>
                        <a:lnSpc>
                          <a:spcPct val="115000"/>
                        </a:lnSpc>
                        <a:spcAft>
                          <a:spcPts val="0"/>
                        </a:spcAft>
                      </a:pPr>
                      <a:r>
                        <a:rPr lang="en-US" sz="1200">
                          <a:latin typeface="Times New Roman"/>
                          <a:ea typeface="Times New Roman"/>
                          <a:cs typeface="Mangal"/>
                        </a:rPr>
                        <a:t>No Funds released to PRIs </a:t>
                      </a:r>
                      <a:endParaRPr lang="en-US" sz="1100">
                        <a:latin typeface="Calibri"/>
                        <a:ea typeface="Calibri"/>
                        <a:cs typeface="Mangal"/>
                      </a:endParaRPr>
                    </a:p>
                  </a:txBody>
                  <a:tcPr marL="68580" marR="68580" marT="0" marB="0"/>
                </a:tc>
                <a:tc>
                  <a:txBody>
                    <a:bodyPr/>
                    <a:lstStyle/>
                    <a:p>
                      <a:pPr algn="just">
                        <a:spcAft>
                          <a:spcPts val="0"/>
                        </a:spcAft>
                      </a:pPr>
                      <a:endParaRPr lang="en-US" sz="1200" dirty="0">
                        <a:solidFill>
                          <a:srgbClr val="000000"/>
                        </a:solidFill>
                        <a:latin typeface="Times New Roman"/>
                        <a:ea typeface="Calibri"/>
                        <a:cs typeface="Mangal"/>
                      </a:endParaRPr>
                    </a:p>
                    <a:p>
                      <a:pPr algn="just">
                        <a:spcAft>
                          <a:spcPts val="0"/>
                        </a:spcAft>
                      </a:pPr>
                      <a:r>
                        <a:rPr lang="en-US" sz="1200" dirty="0" err="1">
                          <a:solidFill>
                            <a:srgbClr val="000000"/>
                          </a:solidFill>
                          <a:latin typeface="Times New Roman"/>
                          <a:ea typeface="Calibri"/>
                          <a:cs typeface="Mangal"/>
                        </a:rPr>
                        <a:t>Panchayats</a:t>
                      </a:r>
                      <a:r>
                        <a:rPr lang="en-US" sz="1200" dirty="0">
                          <a:solidFill>
                            <a:srgbClr val="000000"/>
                          </a:solidFill>
                          <a:latin typeface="Times New Roman"/>
                          <a:ea typeface="Calibri"/>
                          <a:cs typeface="Mangal"/>
                        </a:rPr>
                        <a:t> along with </a:t>
                      </a:r>
                      <a:r>
                        <a:rPr lang="en-US" sz="1200" dirty="0" smtClean="0">
                          <a:solidFill>
                            <a:srgbClr val="000000"/>
                          </a:solidFill>
                          <a:latin typeface="Times New Roman"/>
                          <a:ea typeface="Calibri"/>
                          <a:cs typeface="Mangal"/>
                        </a:rPr>
                        <a:t>VHSC </a:t>
                      </a:r>
                      <a:r>
                        <a:rPr lang="en-US" sz="1200" dirty="0">
                          <a:solidFill>
                            <a:srgbClr val="000000"/>
                          </a:solidFill>
                          <a:latin typeface="Times New Roman"/>
                          <a:ea typeface="Calibri"/>
                          <a:cs typeface="Mangal"/>
                        </a:rPr>
                        <a:t>provide the last mile connect of health care services </a:t>
                      </a:r>
                      <a:endParaRPr lang="en-US" sz="1200" dirty="0">
                        <a:solidFill>
                          <a:srgbClr val="000000"/>
                        </a:solidFill>
                        <a:latin typeface="Arial"/>
                        <a:ea typeface="Calibri"/>
                        <a:cs typeface="Mangal"/>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2184</Words>
  <Application>Microsoft Office PowerPoint</Application>
  <PresentationFormat>On-screen Show (16:9)</PresentationFormat>
  <Paragraphs>346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Role of PRIs in CSS</vt:lpstr>
      <vt:lpstr>CSS of National Importance : Role of PRIs</vt:lpstr>
      <vt:lpstr>Thematic Approach to Development &amp; CSS</vt:lpstr>
      <vt:lpstr>CSS  Having PRI Intervention</vt:lpstr>
      <vt:lpstr>Mapping of  CSS with SDGs</vt:lpstr>
      <vt:lpstr>What is Required … </vt:lpstr>
      <vt:lpstr>Slide 7</vt:lpstr>
      <vt:lpstr>Poverty free Village</vt:lpstr>
      <vt:lpstr>Healthy village</vt:lpstr>
      <vt:lpstr>Child friendly village</vt:lpstr>
      <vt:lpstr>Water sufficient village</vt:lpstr>
      <vt:lpstr>Clean and Green village</vt:lpstr>
      <vt:lpstr>Self-sufficient infrastructure</vt:lpstr>
      <vt:lpstr>Socially Secured village</vt:lpstr>
      <vt:lpstr>Village with Good Governance</vt:lpstr>
      <vt:lpstr>Engendered Development in village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PRIs in CSS</dc:title>
  <dc:creator>Mohd Taqiuddin</dc:creator>
  <cp:lastModifiedBy>HP</cp:lastModifiedBy>
  <cp:revision>24</cp:revision>
  <dcterms:created xsi:type="dcterms:W3CDTF">2006-08-16T00:00:00Z</dcterms:created>
  <dcterms:modified xsi:type="dcterms:W3CDTF">2022-05-30T09:57:06Z</dcterms:modified>
</cp:coreProperties>
</file>